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27"/>
  </p:notesMasterIdLst>
  <p:handoutMasterIdLst>
    <p:handoutMasterId r:id="rId28"/>
  </p:handoutMasterIdLst>
  <p:sldIdLst>
    <p:sldId id="1882" r:id="rId2"/>
    <p:sldId id="1905" r:id="rId3"/>
    <p:sldId id="1906" r:id="rId4"/>
    <p:sldId id="1901" r:id="rId5"/>
    <p:sldId id="1909" r:id="rId6"/>
    <p:sldId id="1875" r:id="rId7"/>
    <p:sldId id="1917" r:id="rId8"/>
    <p:sldId id="1922" r:id="rId9"/>
    <p:sldId id="1923" r:id="rId10"/>
    <p:sldId id="1918" r:id="rId11"/>
    <p:sldId id="1910" r:id="rId12"/>
    <p:sldId id="1920" r:id="rId13"/>
    <p:sldId id="1924" r:id="rId14"/>
    <p:sldId id="1876" r:id="rId15"/>
    <p:sldId id="1873" r:id="rId16"/>
    <p:sldId id="1907" r:id="rId17"/>
    <p:sldId id="1908" r:id="rId18"/>
    <p:sldId id="1838" r:id="rId19"/>
    <p:sldId id="1925" r:id="rId20"/>
    <p:sldId id="1926" r:id="rId21"/>
    <p:sldId id="1911" r:id="rId22"/>
    <p:sldId id="1921" r:id="rId23"/>
    <p:sldId id="1844" r:id="rId24"/>
    <p:sldId id="1916" r:id="rId25"/>
    <p:sldId id="1927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bold" panose="020B0706030804020204" pitchFamily="34" charset="0"/>
      <p:regular r:id="rId37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78F097-0A73-434B-97FE-ED3B8A0EF645}">
          <p14:sldIdLst>
            <p14:sldId id="1882"/>
            <p14:sldId id="1905"/>
            <p14:sldId id="1906"/>
            <p14:sldId id="1901"/>
            <p14:sldId id="1909"/>
            <p14:sldId id="1875"/>
            <p14:sldId id="1917"/>
            <p14:sldId id="1922"/>
            <p14:sldId id="1923"/>
            <p14:sldId id="1918"/>
            <p14:sldId id="1910"/>
            <p14:sldId id="1920"/>
            <p14:sldId id="1924"/>
            <p14:sldId id="1876"/>
            <p14:sldId id="1873"/>
            <p14:sldId id="1907"/>
            <p14:sldId id="1908"/>
            <p14:sldId id="1838"/>
            <p14:sldId id="1925"/>
            <p14:sldId id="1926"/>
            <p14:sldId id="1911"/>
            <p14:sldId id="1921"/>
            <p14:sldId id="1844"/>
            <p14:sldId id="1916"/>
            <p14:sldId id="19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, Sarah Nicole" initials="SSN" lastIdx="5" clrIdx="0">
    <p:extLst>
      <p:ext uri="{19B8F6BF-5375-455C-9EA6-DF929625EA0E}">
        <p15:presenceInfo xmlns:p15="http://schemas.microsoft.com/office/powerpoint/2012/main" userId="S::snscott@sandia.gov::54896aa5-e1a9-4d47-b7f4-07892d7ea3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A2E"/>
    <a:srgbClr val="00AFDD"/>
    <a:srgbClr val="1A315D"/>
    <a:srgbClr val="00ACD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799" autoAdjust="0"/>
    <p:restoredTop sz="97176" autoAdjust="0"/>
  </p:normalViewPr>
  <p:slideViewPr>
    <p:cSldViewPr snapToGrid="0" showGuides="1">
      <p:cViewPr varScale="1">
        <p:scale>
          <a:sx n="81" d="100"/>
          <a:sy n="81" d="100"/>
        </p:scale>
        <p:origin x="184" y="1200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6/6/23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6/6/23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409700"/>
            <a:ext cx="11049000" cy="46101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09701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Courier New" panose="02070309020205020404" pitchFamily="49" charset="0"/>
              <a:buChar char="o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409700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71B262-AC2E-494D-B366-04431A29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22" y="1429233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6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2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6.e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8.emf"/><Relationship Id="rId10" Type="http://schemas.openxmlformats.org/officeDocument/2006/relationships/image" Target="../media/image2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7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doi.org/10.1016/j.jcp.2018.01.0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8.png"/><Relationship Id="rId7" Type="http://schemas.openxmlformats.org/officeDocument/2006/relationships/image" Target="../media/image12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hyperlink" Target="http://sc16.supercomputing.org/wp-content/uploads/2015/09/Episode2B32BPhoto2B2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e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e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23EA49-B5D0-1541-8EC1-3C4BE870D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4"/>
            <a:ext cx="8873836" cy="1853885"/>
          </a:xfrm>
        </p:spPr>
        <p:txBody>
          <a:bodyPr>
            <a:normAutofit/>
          </a:bodyPr>
          <a:lstStyle/>
          <a:p>
            <a:r>
              <a:rPr lang="en-US" sz="3000" dirty="0"/>
              <a:t>ME469: Mesh Motion Approaches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0CDCAA58-6449-CBF2-366F-08ED9D517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99" y="3719997"/>
            <a:ext cx="6300850" cy="667120"/>
          </a:xfrm>
        </p:spPr>
        <p:txBody>
          <a:bodyPr/>
          <a:lstStyle/>
          <a:p>
            <a:r>
              <a:rPr lang="en-US" dirty="0"/>
              <a:t>Stefan P. Domino</a:t>
            </a:r>
            <a:r>
              <a:rPr lang="en-US" baseline="30000" dirty="0"/>
              <a:t>1,2</a:t>
            </a:r>
            <a:r>
              <a:rPr lang="en-US" dirty="0"/>
              <a:t> </a:t>
            </a:r>
          </a:p>
          <a:p>
            <a:r>
              <a:rPr lang="en-US" sz="1100" baseline="30000" dirty="0"/>
              <a:t>1</a:t>
            </a:r>
            <a:r>
              <a:rPr lang="en-US" sz="1100" dirty="0"/>
              <a:t> Computational Thermal and Fluid Mechanics, Sandia National Laboratories</a:t>
            </a:r>
          </a:p>
          <a:p>
            <a:r>
              <a:rPr lang="en-US" sz="1100" baseline="30000" dirty="0"/>
              <a:t>2 </a:t>
            </a:r>
            <a:r>
              <a:rPr lang="en-US" sz="1100" dirty="0"/>
              <a:t>Institute for Computational and Mathematical Engineering, Stanford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4EBD037-1C53-3EED-E7CC-D39EC221E301}"/>
              </a:ext>
            </a:extLst>
          </p:cNvPr>
          <p:cNvSpPr txBox="1">
            <a:spLocks/>
          </p:cNvSpPr>
          <p:nvPr/>
        </p:nvSpPr>
        <p:spPr>
          <a:xfrm>
            <a:off x="990600" y="4509920"/>
            <a:ext cx="5243146" cy="667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1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BA8A3-0CE5-37E5-4BE4-C59032C4EC6F}"/>
              </a:ext>
            </a:extLst>
          </p:cNvPr>
          <p:cNvSpPr txBox="1"/>
          <p:nvPr/>
        </p:nvSpPr>
        <p:spPr>
          <a:xfrm>
            <a:off x="2062976" y="650116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de-DE" sz="1200" dirty="0">
                <a:solidFill>
                  <a:schemeClr val="bg2"/>
                </a:solidFill>
              </a:rPr>
              <a:t>SAND2018-4536 PE</a:t>
            </a:r>
            <a:endParaRPr lang="en-US" sz="14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8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A65A-0AFB-544B-83DF-8E7DB0FF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Fluid/Structure Interaction (FSI)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7A819-8938-7444-ADEE-79C3BC63F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6554-02DC-A64A-AE6E-CF3ECEA8B6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6291943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FSI drives coupling between the solid body structural response, the fluid mechanics (force and loadings), and the mesh smoothing scheme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66A47-D829-0642-9540-1C05664D0A31}"/>
              </a:ext>
            </a:extLst>
          </p:cNvPr>
          <p:cNvSpPr txBox="1"/>
          <p:nvPr/>
        </p:nvSpPr>
        <p:spPr>
          <a:xfrm>
            <a:off x="8948058" y="65151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Wave Generator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1A54C-BA43-AE4A-B96B-D72A770A1CD6}"/>
              </a:ext>
            </a:extLst>
          </p:cNvPr>
          <p:cNvGrpSpPr/>
          <p:nvPr/>
        </p:nvGrpSpPr>
        <p:grpSpPr>
          <a:xfrm>
            <a:off x="583424" y="2584452"/>
            <a:ext cx="4237914" cy="2953647"/>
            <a:chOff x="363817" y="3219476"/>
            <a:chExt cx="4237914" cy="29536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F4FBA3-BA99-5F4E-9EEC-F472A37F5D72}"/>
                </a:ext>
              </a:extLst>
            </p:cNvPr>
            <p:cNvGrpSpPr/>
            <p:nvPr/>
          </p:nvGrpSpPr>
          <p:grpSpPr>
            <a:xfrm>
              <a:off x="363817" y="3219476"/>
              <a:ext cx="4237914" cy="2953647"/>
              <a:chOff x="1033638" y="2554905"/>
              <a:chExt cx="4237914" cy="295364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9C9FDD-2654-8F4A-9971-9891C9156715}"/>
                  </a:ext>
                </a:extLst>
              </p:cNvPr>
              <p:cNvSpPr/>
              <p:nvPr/>
            </p:nvSpPr>
            <p:spPr>
              <a:xfrm>
                <a:off x="1033638" y="2554905"/>
                <a:ext cx="4237914" cy="2953647"/>
              </a:xfrm>
              <a:prstGeom prst="rect">
                <a:avLst/>
              </a:prstGeom>
              <a:ln w="7620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21D84BD3-E9CC-8D46-A6DF-4737722D19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82713" y="3051741"/>
              <a:ext cx="2728912" cy="2319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1778000" imgH="1511300" progId="Equation.3">
                      <p:embed/>
                    </p:oleObj>
                  </mc:Choice>
                  <mc:Fallback>
                    <p:oleObj name="Equation" r:id="rId2" imgW="1778000" imgH="1511300" progId="Equation.3">
                      <p:embed/>
                      <p:pic>
                        <p:nvPicPr>
                          <p:cNvPr id="12" name="Object 11">
                            <a:extLst>
                              <a:ext uri="{FF2B5EF4-FFF2-40B4-BE49-F238E27FC236}">
                                <a16:creationId xmlns:a16="http://schemas.microsoft.com/office/drawing/2014/main" id="{21D84BD3-E9CC-8D46-A6DF-4737722D196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382713" y="3051741"/>
                            <a:ext cx="2728912" cy="23193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982119-6F22-0245-B03A-F898D0546390}"/>
                  </a:ext>
                </a:extLst>
              </p:cNvPr>
              <p:cNvSpPr txBox="1"/>
              <p:nvPr/>
            </p:nvSpPr>
            <p:spPr>
              <a:xfrm>
                <a:off x="1255131" y="2599336"/>
                <a:ext cx="380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i="1" dirty="0"/>
                  <a:t>Linear Elastic Structural Mechanics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3FCE99-3E04-E346-AEC3-2E4F139954C5}"/>
                  </a:ext>
                </a:extLst>
              </p:cNvPr>
              <p:cNvSpPr txBox="1"/>
              <p:nvPr/>
            </p:nvSpPr>
            <p:spPr>
              <a:xfrm>
                <a:off x="2500549" y="4756765"/>
                <a:ext cx="2771003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Fluids solve provides static  n</a:t>
                </a:r>
                <a:r>
                  <a:rPr lang="en-US" sz="1600" b="1" baseline="30000" dirty="0"/>
                  <a:t>1/2</a:t>
                </a:r>
                <a:r>
                  <a:rPr lang="en-US" sz="1600" b="1" dirty="0"/>
                  <a:t> pressure (surface)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2EC32AA-0618-E44E-9231-540C18557CD3}"/>
                </a:ext>
              </a:extLst>
            </p:cNvPr>
            <p:cNvCxnSpPr/>
            <p:nvPr/>
          </p:nvCxnSpPr>
          <p:spPr>
            <a:xfrm flipV="1">
              <a:off x="730452" y="3657240"/>
              <a:ext cx="648040" cy="73392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BB6DFA-2D6E-574A-B0A5-88D7D342DED3}"/>
                </a:ext>
              </a:extLst>
            </p:cNvPr>
            <p:cNvCxnSpPr/>
            <p:nvPr/>
          </p:nvCxnSpPr>
          <p:spPr>
            <a:xfrm flipV="1">
              <a:off x="1907352" y="3657240"/>
              <a:ext cx="648040" cy="73392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B23BDA-2DC9-C145-B1D7-9E163933C616}"/>
              </a:ext>
            </a:extLst>
          </p:cNvPr>
          <p:cNvGrpSpPr/>
          <p:nvPr/>
        </p:nvGrpSpPr>
        <p:grpSpPr>
          <a:xfrm>
            <a:off x="1388188" y="2944768"/>
            <a:ext cx="4867781" cy="2953647"/>
            <a:chOff x="2194801" y="3049644"/>
            <a:chExt cx="4867781" cy="295364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B926E8-8367-B149-92FA-4C7E562DE62A}"/>
                </a:ext>
              </a:extLst>
            </p:cNvPr>
            <p:cNvGrpSpPr/>
            <p:nvPr/>
          </p:nvGrpSpPr>
          <p:grpSpPr>
            <a:xfrm>
              <a:off x="2194801" y="3049644"/>
              <a:ext cx="4237914" cy="2953647"/>
              <a:chOff x="363817" y="3219476"/>
              <a:chExt cx="4237914" cy="295364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947108E-C93E-BA4F-AFA7-0C9A7EE0AFC0}"/>
                  </a:ext>
                </a:extLst>
              </p:cNvPr>
              <p:cNvGrpSpPr/>
              <p:nvPr/>
            </p:nvGrpSpPr>
            <p:grpSpPr>
              <a:xfrm>
                <a:off x="363817" y="3219476"/>
                <a:ext cx="4237914" cy="2953647"/>
                <a:chOff x="1033638" y="2554905"/>
                <a:chExt cx="4237914" cy="2953647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30F7C2C-645D-4242-948C-CAEB335B230C}"/>
                    </a:ext>
                  </a:extLst>
                </p:cNvPr>
                <p:cNvSpPr/>
                <p:nvPr/>
              </p:nvSpPr>
              <p:spPr>
                <a:xfrm>
                  <a:off x="1033638" y="2554905"/>
                  <a:ext cx="4237914" cy="2953647"/>
                </a:xfrm>
                <a:prstGeom prst="rect">
                  <a:avLst/>
                </a:prstGeom>
                <a:ln w="76200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C9130380-A1AC-8B44-B483-833C2F1F556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2012" y="3080092"/>
                <a:ext cx="2728913" cy="22590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778000" imgH="1473200" progId="Equation.3">
                        <p:embed/>
                      </p:oleObj>
                    </mc:Choice>
                    <mc:Fallback>
                      <p:oleObj name="Equation" r:id="rId4" imgW="1778000" imgH="1473200" progId="Equation.3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C9130380-A1AC-8B44-B483-833C2F1F556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82012" y="3080092"/>
                              <a:ext cx="2728913" cy="22590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DE97B2B-6D00-1B45-94C8-4AE78D39860A}"/>
                    </a:ext>
                  </a:extLst>
                </p:cNvPr>
                <p:cNvSpPr txBox="1"/>
                <p:nvPr/>
              </p:nvSpPr>
              <p:spPr>
                <a:xfrm>
                  <a:off x="1255131" y="2599336"/>
                  <a:ext cx="28264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charset="2"/>
                    <a:buChar char="q"/>
                  </a:pPr>
                  <a:r>
                    <a:rPr lang="en-US" b="1" i="1" dirty="0"/>
                    <a:t>Mesh Motion Mechanics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3418D8-638D-2745-95C3-3843CD9FC4CA}"/>
                    </a:ext>
                  </a:extLst>
                </p:cNvPr>
                <p:cNvSpPr txBox="1"/>
                <p:nvPr/>
              </p:nvSpPr>
              <p:spPr>
                <a:xfrm>
                  <a:off x="2500549" y="4756765"/>
                  <a:ext cx="2771003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/>
                    <a:t>SM solve provides displacements (surface)</a:t>
                  </a:r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4A3E6A-E9A0-054B-A93D-2B636D181945}"/>
                  </a:ext>
                </a:extLst>
              </p:cNvPr>
              <p:cNvCxnSpPr/>
              <p:nvPr/>
            </p:nvCxnSpPr>
            <p:spPr>
              <a:xfrm flipV="1">
                <a:off x="730452" y="3657240"/>
                <a:ext cx="648040" cy="7339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ot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2B3C83F-C2C3-5045-83C1-423CF5628F07}"/>
                  </a:ext>
                </a:extLst>
              </p:cNvPr>
              <p:cNvCxnSpPr/>
              <p:nvPr/>
            </p:nvCxnSpPr>
            <p:spPr>
              <a:xfrm flipV="1">
                <a:off x="1907352" y="3657240"/>
                <a:ext cx="648040" cy="7339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ot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CA2190-DBCD-FC49-A501-522144C36420}"/>
                </a:ext>
              </a:extLst>
            </p:cNvPr>
            <p:cNvSpPr txBox="1"/>
            <p:nvPr/>
          </p:nvSpPr>
          <p:spPr>
            <a:xfrm>
              <a:off x="4291579" y="3636552"/>
              <a:ext cx="2771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Lame’ constants </a:t>
              </a:r>
            </a:p>
          </p:txBody>
        </p:sp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2E0BFAC5-126F-0242-B44B-5925E4EDC8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32946" y="3497974"/>
            <a:ext cx="490872" cy="661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92100" imgH="393700" progId="Equation.3">
                    <p:embed/>
                  </p:oleObj>
                </mc:Choice>
                <mc:Fallback>
                  <p:oleObj name="Equation" r:id="rId6" imgW="292100" imgH="393700" progId="Equation.3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2E0BFAC5-126F-0242-B44B-5925E4EDC8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932946" y="3497974"/>
                          <a:ext cx="490872" cy="6616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FBF2B3-2DC6-DE40-832A-6C3DC6F20E86}"/>
              </a:ext>
            </a:extLst>
          </p:cNvPr>
          <p:cNvGrpSpPr/>
          <p:nvPr/>
        </p:nvGrpSpPr>
        <p:grpSpPr>
          <a:xfrm>
            <a:off x="2822819" y="3305084"/>
            <a:ext cx="4237914" cy="2953647"/>
            <a:chOff x="2709728" y="3470532"/>
            <a:chExt cx="4237914" cy="295364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1B57287-7201-6946-BBDF-FC0B52FCCDE0}"/>
                </a:ext>
              </a:extLst>
            </p:cNvPr>
            <p:cNvGrpSpPr/>
            <p:nvPr/>
          </p:nvGrpSpPr>
          <p:grpSpPr>
            <a:xfrm>
              <a:off x="2709728" y="3470532"/>
              <a:ext cx="4237914" cy="2953647"/>
              <a:chOff x="1033638" y="2554905"/>
              <a:chExt cx="4237914" cy="295364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94E4E7-12E3-2043-B91D-E9ECF110B67A}"/>
                  </a:ext>
                </a:extLst>
              </p:cNvPr>
              <p:cNvSpPr/>
              <p:nvPr/>
            </p:nvSpPr>
            <p:spPr>
              <a:xfrm>
                <a:off x="1033638" y="2554905"/>
                <a:ext cx="4237914" cy="2953647"/>
              </a:xfrm>
              <a:prstGeom prst="rect">
                <a:avLst/>
              </a:prstGeom>
              <a:ln w="7620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D5098C6B-AD49-104F-A7E8-9E7463015A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69884" y="3089867"/>
              <a:ext cx="3155950" cy="22399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2057400" imgH="1460500" progId="Equation.3">
                      <p:embed/>
                    </p:oleObj>
                  </mc:Choice>
                  <mc:Fallback>
                    <p:oleObj name="Equation" r:id="rId8" imgW="2057400" imgH="1460500" progId="Equation.3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D5098C6B-AD49-104F-A7E8-9E7463015A3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169884" y="3089867"/>
                            <a:ext cx="3155950" cy="22399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A1E8B3-9F7F-6C4A-AE36-CF492A4CD6BE}"/>
                  </a:ext>
                </a:extLst>
              </p:cNvPr>
              <p:cNvSpPr txBox="1"/>
              <p:nvPr/>
            </p:nvSpPr>
            <p:spPr>
              <a:xfrm>
                <a:off x="1255131" y="2599336"/>
                <a:ext cx="2005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i="1" dirty="0"/>
                  <a:t>Fluid Mechanics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E1F18A-111D-7C48-B30D-B0B85265AA46}"/>
                  </a:ext>
                </a:extLst>
              </p:cNvPr>
              <p:cNvSpPr txBox="1"/>
              <p:nvPr/>
            </p:nvSpPr>
            <p:spPr>
              <a:xfrm>
                <a:off x="2500549" y="4653389"/>
                <a:ext cx="27710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MM solve provides velocity (surface and volume) and displacements (volume)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C445AC-34FE-7449-859F-B7BAFFB97E1C}"/>
                </a:ext>
              </a:extLst>
            </p:cNvPr>
            <p:cNvSpPr txBox="1"/>
            <p:nvPr/>
          </p:nvSpPr>
          <p:spPr>
            <a:xfrm>
              <a:off x="4767933" y="3918861"/>
              <a:ext cx="0" cy="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/>
            <a:p>
              <a:pPr algn="l"/>
              <a:r>
                <a:rPr lang="en-US" dirty="0"/>
                <a:t>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FD89DC1-3A7F-C644-86C8-71326A0AEEAD}"/>
              </a:ext>
            </a:extLst>
          </p:cNvPr>
          <p:cNvSpPr txBox="1"/>
          <p:nvPr/>
        </p:nvSpPr>
        <p:spPr>
          <a:xfrm>
            <a:off x="8621484" y="73479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u="sng" dirty="0"/>
              <a:t>Info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density (top; water is blue)</a:t>
            </a:r>
          </a:p>
          <a:p>
            <a:pPr algn="l"/>
            <a:r>
              <a:rPr lang="en-US" dirty="0"/>
              <a:t>static pressure (bottom) </a:t>
            </a:r>
          </a:p>
          <a:p>
            <a:pPr algn="l"/>
            <a:r>
              <a:rPr lang="en-US" dirty="0"/>
              <a:t>– roughly ten seconds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F8A4A-2ADE-C249-886D-FD4EEC90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31" y="1855852"/>
            <a:ext cx="4343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51D3-0D2E-E7BC-A974-8597299A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Conservative Law (GCL)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F7AEF2-CB09-BA35-A9B1-2450AC756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FC592-BB2D-8B63-4711-AF610CEBA2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11049000" cy="54268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moving mesh applications, care must be taken such that a moving mesh does not create spurious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Geometric Conservative Law states, simply, (below V is the volume, and </a:t>
            </a:r>
            <a:r>
              <a:rPr lang="en-US" sz="2000" dirty="0" err="1"/>
              <a:t>v</a:t>
            </a:r>
            <a:r>
              <a:rPr lang="en-US" sz="2000" baseline="-25000" dirty="0" err="1"/>
              <a:t>j</a:t>
            </a:r>
            <a:r>
              <a:rPr lang="en-US" sz="2000" dirty="0"/>
              <a:t> is the mesh velocity):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conservation equation for scalar </a:t>
            </a:r>
            <a:r>
              <a:rPr lang="en-US" sz="2000" dirty="0">
                <a:latin typeface="Symbol"/>
              </a:rPr>
              <a:t>f</a:t>
            </a:r>
            <a:r>
              <a:rPr lang="en-US" sz="2000" dirty="0"/>
              <a:t>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general, CGL does not come for free and there are varying levels of sophistication that one can employ: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Discrete–GCL, </a:t>
            </a:r>
            <a:r>
              <a:rPr lang="en-US" dirty="0" err="1"/>
              <a:t>Guillard</a:t>
            </a:r>
            <a:r>
              <a:rPr lang="en-US" dirty="0"/>
              <a:t> and Farhat, </a:t>
            </a:r>
            <a:r>
              <a:rPr lang="en-US" dirty="0" err="1"/>
              <a:t>Comput</a:t>
            </a:r>
            <a:r>
              <a:rPr lang="en-US" dirty="0"/>
              <a:t>. Method. App;. Mech. Engr. 190 (2000)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“Geometry Correction” Ma et al., Proc. Engr. 126 (2015)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Lineage from Arbitrary </a:t>
            </a:r>
            <a:r>
              <a:rPr lang="en-US" dirty="0" err="1"/>
              <a:t>Lagrangian</a:t>
            </a:r>
            <a:r>
              <a:rPr lang="en-US" dirty="0"/>
              <a:t> Eulerian (ALE)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1DBBB-4134-6575-1808-AEFB64FD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860040"/>
            <a:ext cx="19939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BF4F5-E0C6-2E58-A847-3CB914A4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20" y="4199306"/>
            <a:ext cx="4521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5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AD7E-6394-B808-FF8C-B7D71437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Complexity: Mesh Inversion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52A81-0BFB-DEDC-B3BB-F0A31E135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9F2B7-FA69-B5BE-F00F-E7ED8E11CFB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 general, there may be a maximum mesh displacement that can not be supported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434C8-1AB8-B758-EC47-C929C3979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0" y="2664994"/>
            <a:ext cx="5511800" cy="287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CC9B8-B2B1-0A20-6047-6F2017AE8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20" y="2664994"/>
            <a:ext cx="5511800" cy="287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99536-8E68-697C-F9E8-D13845170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50" y="2664994"/>
            <a:ext cx="5511800" cy="287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D27D30-04B9-37E9-1B33-A4986D0B7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80" y="2664994"/>
            <a:ext cx="55118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665E-278D-B049-9B8F-45BC6E79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Mesh: Conceptual Description: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C54E7-8633-EF47-BAB4-82B8BA4B6C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BD539-3418-694D-8462-18D767BC7A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generalized non-conformal scheme supports will fixed 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Conceptually, multiple sliding blocks can be included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Below, we note: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Front blade, COUNTER-CLOCKWISE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Back blade, CLOCKWISE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0CFF12-375F-6949-B019-49238269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219362"/>
            <a:ext cx="4103649" cy="320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DE47C0-A871-E04B-B272-83052D945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76" y="3219362"/>
            <a:ext cx="4103649" cy="3200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F0B6A5-887E-7041-916B-CD0F130F6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51" y="3219362"/>
            <a:ext cx="4103649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0AD23-8381-2E41-8F62-A9ADBDC1F5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/>
          <a:stretch/>
        </p:blipFill>
        <p:spPr>
          <a:xfrm>
            <a:off x="2641601" y="4186530"/>
            <a:ext cx="1046203" cy="1104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378306-0061-E942-BB27-7939121CA37D}"/>
              </a:ext>
            </a:extLst>
          </p:cNvPr>
          <p:cNvSpPr/>
          <p:nvPr/>
        </p:nvSpPr>
        <p:spPr>
          <a:xfrm>
            <a:off x="53789" y="3130475"/>
            <a:ext cx="12052300" cy="63470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rved Left Arrow 15">
            <a:extLst>
              <a:ext uri="{FF2B5EF4-FFF2-40B4-BE49-F238E27FC236}">
                <a16:creationId xmlns:a16="http://schemas.microsoft.com/office/drawing/2014/main" id="{485C928E-1538-0242-B9AE-655C4A18FEB7}"/>
              </a:ext>
            </a:extLst>
          </p:cNvPr>
          <p:cNvSpPr/>
          <p:nvPr/>
        </p:nvSpPr>
        <p:spPr>
          <a:xfrm rot="18213395">
            <a:off x="3327693" y="3193686"/>
            <a:ext cx="731520" cy="15977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30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1743-40BE-7C42-BBC5-FCB18098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Sliding Mesh: Geometry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D4E9E-4A79-144B-99D1-6F28D7A70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BD722-AA6D-3446-B5D9-4C49E4107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444170"/>
            <a:ext cx="5486400" cy="302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AF40B-98E2-6B4F-B0EA-7E2447DC2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80" y="3321957"/>
            <a:ext cx="5486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7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03A1-6EC1-9C47-AD71-4FF325E7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Halo-based Approach for Non-Conformal Interfaces: Vertex-Based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CFF0A-1F56-ED48-A8E2-DEE7EC48E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94704-2DBF-6147-A94E-4A485D9004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the “flavor” of an overset method; i.e., extrusion of surface mesh to opposing domain with reconstruction of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Two-pass algorithm:  surface_1:block_2 and surface_2:block_1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 err="1"/>
              <a:t>Stejil</a:t>
            </a:r>
            <a:r>
              <a:rPr lang="en-US" dirty="0"/>
              <a:t>, 2008 and extrusion-based of Blades, 2006 and </a:t>
            </a:r>
            <a:r>
              <a:rPr lang="en-US" dirty="0" err="1"/>
              <a:t>Dodds</a:t>
            </a:r>
            <a:r>
              <a:rPr lang="en-US" dirty="0"/>
              <a:t>,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implemented in </a:t>
            </a:r>
            <a:r>
              <a:rPr lang="en-US" dirty="0" err="1"/>
              <a:t>Nalu</a:t>
            </a:r>
            <a:r>
              <a:rPr lang="en-US" dirty="0"/>
              <a:t> for wind-energy applications, Domino, JCP 2018</a:t>
            </a:r>
          </a:p>
        </p:txBody>
      </p:sp>
      <p:pic>
        <p:nvPicPr>
          <p:cNvPr id="5" name="Picture 4" descr="haloCellMiddle.jpg">
            <a:extLst>
              <a:ext uri="{FF2B5EF4-FFF2-40B4-BE49-F238E27FC236}">
                <a16:creationId xmlns:a16="http://schemas.microsoft.com/office/drawing/2014/main" id="{1BA9D2E9-A6AE-FA4A-865F-9BBACF57C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182"/>
          <a:stretch/>
        </p:blipFill>
        <p:spPr>
          <a:xfrm>
            <a:off x="124884" y="3673519"/>
            <a:ext cx="2727770" cy="2761866"/>
          </a:xfrm>
          <a:prstGeom prst="rect">
            <a:avLst/>
          </a:prstGeom>
        </p:spPr>
      </p:pic>
      <p:pic>
        <p:nvPicPr>
          <p:cNvPr id="7" name="Picture 6" descr="haloCellMiddle.jpg">
            <a:extLst>
              <a:ext uri="{FF2B5EF4-FFF2-40B4-BE49-F238E27FC236}">
                <a16:creationId xmlns:a16="http://schemas.microsoft.com/office/drawing/2014/main" id="{87CF7088-6343-E34C-BE66-A514984BA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182"/>
          <a:stretch/>
        </p:blipFill>
        <p:spPr>
          <a:xfrm>
            <a:off x="3242411" y="3646247"/>
            <a:ext cx="2727770" cy="2761866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8F8EA928-DFAE-504D-9E09-2C40EF0ABADE}"/>
              </a:ext>
            </a:extLst>
          </p:cNvPr>
          <p:cNvSpPr/>
          <p:nvPr/>
        </p:nvSpPr>
        <p:spPr>
          <a:xfrm>
            <a:off x="1554735" y="5193642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073DA9-99C2-5C48-BE93-5994749424F8}"/>
              </a:ext>
            </a:extLst>
          </p:cNvPr>
          <p:cNvSpPr/>
          <p:nvPr/>
        </p:nvSpPr>
        <p:spPr>
          <a:xfrm>
            <a:off x="1554735" y="4390912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16BDEF3-D604-9947-8D22-8C6CA9F73908}"/>
              </a:ext>
            </a:extLst>
          </p:cNvPr>
          <p:cNvSpPr/>
          <p:nvPr/>
        </p:nvSpPr>
        <p:spPr>
          <a:xfrm>
            <a:off x="898953" y="4417798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3A0D408-4796-BA48-AAD8-1D7C731775D2}"/>
              </a:ext>
            </a:extLst>
          </p:cNvPr>
          <p:cNvSpPr/>
          <p:nvPr/>
        </p:nvSpPr>
        <p:spPr>
          <a:xfrm>
            <a:off x="1554735" y="5980183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1904DC-E472-404D-8598-6047C8BD8BD7}"/>
              </a:ext>
            </a:extLst>
          </p:cNvPr>
          <p:cNvSpPr/>
          <p:nvPr/>
        </p:nvSpPr>
        <p:spPr>
          <a:xfrm>
            <a:off x="898953" y="5926505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103D09A-7DB7-E04F-979C-008F278C4711}"/>
              </a:ext>
            </a:extLst>
          </p:cNvPr>
          <p:cNvSpPr/>
          <p:nvPr/>
        </p:nvSpPr>
        <p:spPr>
          <a:xfrm>
            <a:off x="898953" y="5158899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CB8ACFE-73B8-8C43-8D2B-BF392D0B1E9F}"/>
              </a:ext>
            </a:extLst>
          </p:cNvPr>
          <p:cNvCxnSpPr/>
          <p:nvPr/>
        </p:nvCxnSpPr>
        <p:spPr>
          <a:xfrm>
            <a:off x="1252544" y="4731268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FCC13A-0C92-6A4C-8DBB-6D258264010F}"/>
              </a:ext>
            </a:extLst>
          </p:cNvPr>
          <p:cNvCxnSpPr/>
          <p:nvPr/>
        </p:nvCxnSpPr>
        <p:spPr>
          <a:xfrm>
            <a:off x="1273967" y="5889376"/>
            <a:ext cx="37444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61F824-D269-FB49-A377-2B656090A7D1}"/>
              </a:ext>
            </a:extLst>
          </p:cNvPr>
          <p:cNvCxnSpPr/>
          <p:nvPr/>
        </p:nvCxnSpPr>
        <p:spPr>
          <a:xfrm>
            <a:off x="1267755" y="4713503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D3A527-7700-BF45-8A80-1D1C5ED45707}"/>
              </a:ext>
            </a:extLst>
          </p:cNvPr>
          <p:cNvCxnSpPr/>
          <p:nvPr/>
        </p:nvCxnSpPr>
        <p:spPr>
          <a:xfrm>
            <a:off x="2129124" y="4731269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D752A75-F01C-F846-BC98-E21BC58F7FBE}"/>
              </a:ext>
            </a:extLst>
          </p:cNvPr>
          <p:cNvCxnSpPr/>
          <p:nvPr/>
        </p:nvCxnSpPr>
        <p:spPr>
          <a:xfrm>
            <a:off x="1697509" y="4731268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226D15-C8C2-0649-A705-551FACE067D9}"/>
              </a:ext>
            </a:extLst>
          </p:cNvPr>
          <p:cNvCxnSpPr/>
          <p:nvPr/>
        </p:nvCxnSpPr>
        <p:spPr>
          <a:xfrm>
            <a:off x="1723478" y="5891761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Isosceles Triangle 192">
            <a:extLst>
              <a:ext uri="{FF2B5EF4-FFF2-40B4-BE49-F238E27FC236}">
                <a16:creationId xmlns:a16="http://schemas.microsoft.com/office/drawing/2014/main" id="{55EF1C12-D562-084F-A2D6-A0ED9CC94A86}"/>
              </a:ext>
            </a:extLst>
          </p:cNvPr>
          <p:cNvSpPr/>
          <p:nvPr/>
        </p:nvSpPr>
        <p:spPr>
          <a:xfrm>
            <a:off x="1436594" y="4632457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193">
            <a:extLst>
              <a:ext uri="{FF2B5EF4-FFF2-40B4-BE49-F238E27FC236}">
                <a16:creationId xmlns:a16="http://schemas.microsoft.com/office/drawing/2014/main" id="{3F05A9D2-EC1B-E04F-A9D2-C9D48B513E07}"/>
              </a:ext>
            </a:extLst>
          </p:cNvPr>
          <p:cNvSpPr/>
          <p:nvPr/>
        </p:nvSpPr>
        <p:spPr>
          <a:xfrm>
            <a:off x="1436594" y="5779569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194">
            <a:extLst>
              <a:ext uri="{FF2B5EF4-FFF2-40B4-BE49-F238E27FC236}">
                <a16:creationId xmlns:a16="http://schemas.microsoft.com/office/drawing/2014/main" id="{8869BEAA-6981-3545-8A20-0989A929F44C}"/>
              </a:ext>
            </a:extLst>
          </p:cNvPr>
          <p:cNvSpPr/>
          <p:nvPr/>
        </p:nvSpPr>
        <p:spPr>
          <a:xfrm>
            <a:off x="1193474" y="4936092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195">
            <a:extLst>
              <a:ext uri="{FF2B5EF4-FFF2-40B4-BE49-F238E27FC236}">
                <a16:creationId xmlns:a16="http://schemas.microsoft.com/office/drawing/2014/main" id="{D3AA1FA0-7DFE-1349-9A4B-549676F326B3}"/>
              </a:ext>
            </a:extLst>
          </p:cNvPr>
          <p:cNvSpPr/>
          <p:nvPr/>
        </p:nvSpPr>
        <p:spPr>
          <a:xfrm>
            <a:off x="1208682" y="5488479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196">
            <a:extLst>
              <a:ext uri="{FF2B5EF4-FFF2-40B4-BE49-F238E27FC236}">
                <a16:creationId xmlns:a16="http://schemas.microsoft.com/office/drawing/2014/main" id="{B3973546-CB12-FD4D-A263-9CDBCE2AE878}"/>
              </a:ext>
            </a:extLst>
          </p:cNvPr>
          <p:cNvSpPr/>
          <p:nvPr/>
        </p:nvSpPr>
        <p:spPr>
          <a:xfrm>
            <a:off x="1836589" y="5788786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197">
            <a:extLst>
              <a:ext uri="{FF2B5EF4-FFF2-40B4-BE49-F238E27FC236}">
                <a16:creationId xmlns:a16="http://schemas.microsoft.com/office/drawing/2014/main" id="{62EA53B1-F707-B74B-A864-FA39C3A2615C}"/>
              </a:ext>
            </a:extLst>
          </p:cNvPr>
          <p:cNvSpPr/>
          <p:nvPr/>
        </p:nvSpPr>
        <p:spPr>
          <a:xfrm>
            <a:off x="2070052" y="5557338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199">
            <a:extLst>
              <a:ext uri="{FF2B5EF4-FFF2-40B4-BE49-F238E27FC236}">
                <a16:creationId xmlns:a16="http://schemas.microsoft.com/office/drawing/2014/main" id="{5C865F84-C854-3840-BE74-238F6C4EBF58}"/>
              </a:ext>
            </a:extLst>
          </p:cNvPr>
          <p:cNvSpPr/>
          <p:nvPr/>
        </p:nvSpPr>
        <p:spPr>
          <a:xfrm>
            <a:off x="1836589" y="4641827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200">
            <a:extLst>
              <a:ext uri="{FF2B5EF4-FFF2-40B4-BE49-F238E27FC236}">
                <a16:creationId xmlns:a16="http://schemas.microsoft.com/office/drawing/2014/main" id="{3E8DB752-90DA-F04F-B18B-EB59FDB10725}"/>
              </a:ext>
            </a:extLst>
          </p:cNvPr>
          <p:cNvSpPr/>
          <p:nvPr/>
        </p:nvSpPr>
        <p:spPr>
          <a:xfrm>
            <a:off x="2076924" y="4978714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04C03BE-ED3E-F64A-8937-D853277816AE}"/>
              </a:ext>
            </a:extLst>
          </p:cNvPr>
          <p:cNvCxnSpPr/>
          <p:nvPr/>
        </p:nvCxnSpPr>
        <p:spPr>
          <a:xfrm flipH="1" flipV="1">
            <a:off x="1702692" y="6042569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C5D89C-342F-7E4C-BFE0-1F2712FBC7A9}"/>
              </a:ext>
            </a:extLst>
          </p:cNvPr>
          <p:cNvCxnSpPr/>
          <p:nvPr/>
        </p:nvCxnSpPr>
        <p:spPr>
          <a:xfrm flipH="1" flipV="1">
            <a:off x="1650711" y="4439678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9E5088-E5D7-A643-BAA1-0EE0AB99E8AD}"/>
              </a:ext>
            </a:extLst>
          </p:cNvPr>
          <p:cNvCxnSpPr/>
          <p:nvPr/>
        </p:nvCxnSpPr>
        <p:spPr>
          <a:xfrm>
            <a:off x="2481965" y="4445311"/>
            <a:ext cx="0" cy="15943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2B426099-0A30-A241-9B75-B193465CD8B3}"/>
              </a:ext>
            </a:extLst>
          </p:cNvPr>
          <p:cNvSpPr/>
          <p:nvPr/>
        </p:nvSpPr>
        <p:spPr>
          <a:xfrm>
            <a:off x="2398592" y="5980183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64679E8-10F1-F448-B3CC-3D4F21A62D41}"/>
              </a:ext>
            </a:extLst>
          </p:cNvPr>
          <p:cNvSpPr/>
          <p:nvPr/>
        </p:nvSpPr>
        <p:spPr>
          <a:xfrm>
            <a:off x="2444905" y="4390912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73FDAC8-5B49-244D-91DC-C7E021085F86}"/>
              </a:ext>
            </a:extLst>
          </p:cNvPr>
          <p:cNvCxnSpPr/>
          <p:nvPr/>
        </p:nvCxnSpPr>
        <p:spPr>
          <a:xfrm>
            <a:off x="1697509" y="3862775"/>
            <a:ext cx="744020" cy="528137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809977-B536-8447-B0BA-2D90CEA5262A}"/>
              </a:ext>
            </a:extLst>
          </p:cNvPr>
          <p:cNvCxnSpPr/>
          <p:nvPr/>
        </p:nvCxnSpPr>
        <p:spPr>
          <a:xfrm flipH="1">
            <a:off x="2493511" y="3792400"/>
            <a:ext cx="139599" cy="550996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81C44DB-CD59-F84D-BD11-0300B7BC8893}"/>
              </a:ext>
            </a:extLst>
          </p:cNvPr>
          <p:cNvCxnSpPr>
            <a:stCxn id="79" idx="1"/>
            <a:endCxn id="72" idx="3"/>
          </p:cNvCxnSpPr>
          <p:nvPr/>
        </p:nvCxnSpPr>
        <p:spPr>
          <a:xfrm flipV="1">
            <a:off x="1660727" y="4492383"/>
            <a:ext cx="801479" cy="286197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BC04FC2-80D4-AE47-A329-AC0ADACC024A}"/>
              </a:ext>
            </a:extLst>
          </p:cNvPr>
          <p:cNvCxnSpPr/>
          <p:nvPr/>
        </p:nvCxnSpPr>
        <p:spPr>
          <a:xfrm flipH="1" flipV="1">
            <a:off x="2509311" y="4470531"/>
            <a:ext cx="123799" cy="312288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45D4F7B4-8D65-8245-B841-8E1F28F05FE3}"/>
              </a:ext>
            </a:extLst>
          </p:cNvPr>
          <p:cNvSpPr/>
          <p:nvPr/>
        </p:nvSpPr>
        <p:spPr>
          <a:xfrm>
            <a:off x="2591215" y="3712136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550AC25-9BD8-444A-906F-65FC6677F783}"/>
              </a:ext>
            </a:extLst>
          </p:cNvPr>
          <p:cNvSpPr/>
          <p:nvPr/>
        </p:nvSpPr>
        <p:spPr>
          <a:xfrm>
            <a:off x="1658188" y="3792400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E893C69-AF7A-5749-B66A-65DE022E7A82}"/>
              </a:ext>
            </a:extLst>
          </p:cNvPr>
          <p:cNvSpPr/>
          <p:nvPr/>
        </p:nvSpPr>
        <p:spPr>
          <a:xfrm>
            <a:off x="1647017" y="4764786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73C8D2F-E295-DF4F-A518-6094FF70C61B}"/>
              </a:ext>
            </a:extLst>
          </p:cNvPr>
          <p:cNvSpPr/>
          <p:nvPr/>
        </p:nvSpPr>
        <p:spPr>
          <a:xfrm>
            <a:off x="2560940" y="4779545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1B4C910-AA7F-D146-9C34-D2808D6D596D}"/>
              </a:ext>
            </a:extLst>
          </p:cNvPr>
          <p:cNvCxnSpPr/>
          <p:nvPr/>
        </p:nvCxnSpPr>
        <p:spPr>
          <a:xfrm flipH="1" flipV="1">
            <a:off x="1675611" y="5244413"/>
            <a:ext cx="786595" cy="214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BFA9C01-4EB7-F144-945B-A921CC760DAE}"/>
              </a:ext>
            </a:extLst>
          </p:cNvPr>
          <p:cNvSpPr/>
          <p:nvPr/>
        </p:nvSpPr>
        <p:spPr>
          <a:xfrm>
            <a:off x="2422895" y="5183104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E52E02-D148-F443-910C-E5241ECC7D71}"/>
              </a:ext>
            </a:extLst>
          </p:cNvPr>
          <p:cNvCxnSpPr/>
          <p:nvPr/>
        </p:nvCxnSpPr>
        <p:spPr>
          <a:xfrm>
            <a:off x="3978660" y="3946435"/>
            <a:ext cx="24110" cy="189284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486DF0B-C3BB-6F41-8600-BE58843954F6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470636" y="4508824"/>
            <a:ext cx="479743" cy="286204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81D3315E-E2DC-454E-ABB7-267CB12B3B8D}"/>
              </a:ext>
            </a:extLst>
          </p:cNvPr>
          <p:cNvSpPr/>
          <p:nvPr/>
        </p:nvSpPr>
        <p:spPr>
          <a:xfrm>
            <a:off x="4756712" y="4764787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FE26414-13E1-1945-A585-AC866565D6AB}"/>
              </a:ext>
            </a:extLst>
          </p:cNvPr>
          <p:cNvSpPr/>
          <p:nvPr/>
        </p:nvSpPr>
        <p:spPr>
          <a:xfrm>
            <a:off x="4769480" y="5787547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B3A675A-C4FB-3146-AD25-A41D94D5DBC4}"/>
              </a:ext>
            </a:extLst>
          </p:cNvPr>
          <p:cNvSpPr/>
          <p:nvPr/>
        </p:nvSpPr>
        <p:spPr>
          <a:xfrm>
            <a:off x="5697120" y="4762324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C544234-C579-F74A-A824-BB30D7C5B931}"/>
              </a:ext>
            </a:extLst>
          </p:cNvPr>
          <p:cNvCxnSpPr/>
          <p:nvPr/>
        </p:nvCxnSpPr>
        <p:spPr>
          <a:xfrm>
            <a:off x="5250362" y="4266900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0CD10F3-FCCD-EC46-97F6-E7DAC066811D}"/>
              </a:ext>
            </a:extLst>
          </p:cNvPr>
          <p:cNvCxnSpPr/>
          <p:nvPr/>
        </p:nvCxnSpPr>
        <p:spPr>
          <a:xfrm>
            <a:off x="4350692" y="4266899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1A44650-F226-784B-934C-497A27F5B8A3}"/>
              </a:ext>
            </a:extLst>
          </p:cNvPr>
          <p:cNvCxnSpPr/>
          <p:nvPr/>
        </p:nvCxnSpPr>
        <p:spPr>
          <a:xfrm>
            <a:off x="4372115" y="5425007"/>
            <a:ext cx="37444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14D1533-F6D1-2449-BC4C-512F9F096577}"/>
              </a:ext>
            </a:extLst>
          </p:cNvPr>
          <p:cNvCxnSpPr/>
          <p:nvPr/>
        </p:nvCxnSpPr>
        <p:spPr>
          <a:xfrm>
            <a:off x="4365903" y="4249134"/>
            <a:ext cx="15207" cy="11782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Isosceles Triangle 150">
            <a:extLst>
              <a:ext uri="{FF2B5EF4-FFF2-40B4-BE49-F238E27FC236}">
                <a16:creationId xmlns:a16="http://schemas.microsoft.com/office/drawing/2014/main" id="{FE911127-704D-3B4E-84AF-D73FE4BE9CB0}"/>
              </a:ext>
            </a:extLst>
          </p:cNvPr>
          <p:cNvSpPr/>
          <p:nvPr/>
        </p:nvSpPr>
        <p:spPr>
          <a:xfrm>
            <a:off x="5192843" y="4493949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151">
            <a:extLst>
              <a:ext uri="{FF2B5EF4-FFF2-40B4-BE49-F238E27FC236}">
                <a16:creationId xmlns:a16="http://schemas.microsoft.com/office/drawing/2014/main" id="{686C39FA-8CFC-9847-A399-A004D297EE58}"/>
              </a:ext>
            </a:extLst>
          </p:cNvPr>
          <p:cNvSpPr/>
          <p:nvPr/>
        </p:nvSpPr>
        <p:spPr>
          <a:xfrm>
            <a:off x="5192843" y="5044815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152">
            <a:extLst>
              <a:ext uri="{FF2B5EF4-FFF2-40B4-BE49-F238E27FC236}">
                <a16:creationId xmlns:a16="http://schemas.microsoft.com/office/drawing/2014/main" id="{3F51CC07-F946-264B-B17C-35C3A31510C8}"/>
              </a:ext>
            </a:extLst>
          </p:cNvPr>
          <p:cNvSpPr/>
          <p:nvPr/>
        </p:nvSpPr>
        <p:spPr>
          <a:xfrm>
            <a:off x="4523725" y="4187912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153">
            <a:extLst>
              <a:ext uri="{FF2B5EF4-FFF2-40B4-BE49-F238E27FC236}">
                <a16:creationId xmlns:a16="http://schemas.microsoft.com/office/drawing/2014/main" id="{6737F0ED-0FB5-404A-A48C-25DBC82D8732}"/>
              </a:ext>
            </a:extLst>
          </p:cNvPr>
          <p:cNvSpPr/>
          <p:nvPr/>
        </p:nvSpPr>
        <p:spPr>
          <a:xfrm>
            <a:off x="4597322" y="5317784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F10196-7824-354E-A82F-41D0FDFAFC6D}"/>
              </a:ext>
            </a:extLst>
          </p:cNvPr>
          <p:cNvCxnSpPr/>
          <p:nvPr/>
        </p:nvCxnSpPr>
        <p:spPr>
          <a:xfrm flipH="1">
            <a:off x="4035389" y="3836878"/>
            <a:ext cx="783493" cy="1095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12C420-A478-5446-BA5F-E5CC9AAD9D97}"/>
              </a:ext>
            </a:extLst>
          </p:cNvPr>
          <p:cNvCxnSpPr/>
          <p:nvPr/>
        </p:nvCxnSpPr>
        <p:spPr>
          <a:xfrm flipH="1" flipV="1">
            <a:off x="3978660" y="5833651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9E5C4B0-F992-1945-B1B0-DCD128C40C28}"/>
              </a:ext>
            </a:extLst>
          </p:cNvPr>
          <p:cNvCxnSpPr>
            <a:cxnSpLocks/>
            <a:stCxn id="85" idx="2"/>
          </p:cNvCxnSpPr>
          <p:nvPr/>
        </p:nvCxnSpPr>
        <p:spPr>
          <a:xfrm flipH="1" flipV="1">
            <a:off x="4035388" y="4822081"/>
            <a:ext cx="721322" cy="214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6A92BBAF-459E-FA40-ADFB-C85C5D5CA0F8}"/>
              </a:ext>
            </a:extLst>
          </p:cNvPr>
          <p:cNvSpPr/>
          <p:nvPr/>
        </p:nvSpPr>
        <p:spPr>
          <a:xfrm>
            <a:off x="3935448" y="3886996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2AE5489-6B6F-A54D-980A-98FA300965D9}"/>
              </a:ext>
            </a:extLst>
          </p:cNvPr>
          <p:cNvSpPr/>
          <p:nvPr/>
        </p:nvSpPr>
        <p:spPr>
          <a:xfrm>
            <a:off x="3943701" y="5774211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Isosceles Triangle 159">
            <a:extLst>
              <a:ext uri="{FF2B5EF4-FFF2-40B4-BE49-F238E27FC236}">
                <a16:creationId xmlns:a16="http://schemas.microsoft.com/office/drawing/2014/main" id="{647F2E3A-027F-8446-A799-1CBA09E04722}"/>
              </a:ext>
            </a:extLst>
          </p:cNvPr>
          <p:cNvSpPr/>
          <p:nvPr/>
        </p:nvSpPr>
        <p:spPr>
          <a:xfrm>
            <a:off x="4317638" y="4480490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26482A-3648-D94C-A934-6436F3E3248B}"/>
              </a:ext>
            </a:extLst>
          </p:cNvPr>
          <p:cNvSpPr/>
          <p:nvPr/>
        </p:nvSpPr>
        <p:spPr>
          <a:xfrm>
            <a:off x="3377025" y="5148360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DB8E51-E59E-5045-B42E-876B9E6DA9C0}"/>
              </a:ext>
            </a:extLst>
          </p:cNvPr>
          <p:cNvSpPr/>
          <p:nvPr/>
        </p:nvSpPr>
        <p:spPr>
          <a:xfrm>
            <a:off x="3372815" y="4442494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38B2FC6-E55D-0448-86D9-F2358D752124}"/>
              </a:ext>
            </a:extLst>
          </p:cNvPr>
          <p:cNvCxnSpPr>
            <a:cxnSpLocks/>
            <a:endCxn id="120" idx="7"/>
          </p:cNvCxnSpPr>
          <p:nvPr/>
        </p:nvCxnSpPr>
        <p:spPr>
          <a:xfrm flipH="1">
            <a:off x="4033917" y="4489586"/>
            <a:ext cx="19920" cy="305442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55B467C-1737-A746-B6C9-E70A14FC5C32}"/>
              </a:ext>
            </a:extLst>
          </p:cNvPr>
          <p:cNvCxnSpPr>
            <a:cxnSpLocks/>
            <a:endCxn id="120" idx="4"/>
          </p:cNvCxnSpPr>
          <p:nvPr/>
        </p:nvCxnSpPr>
        <p:spPr>
          <a:xfrm flipH="1" flipV="1">
            <a:off x="3992148" y="4896499"/>
            <a:ext cx="76060" cy="300692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866A51A0-6870-2748-A5A1-C2CDE4CAB8A9}"/>
              </a:ext>
            </a:extLst>
          </p:cNvPr>
          <p:cNvSpPr/>
          <p:nvPr/>
        </p:nvSpPr>
        <p:spPr>
          <a:xfrm>
            <a:off x="3390970" y="5891761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BF2AFCE-03B1-6644-9BD0-F0A5361E16BE}"/>
              </a:ext>
            </a:extLst>
          </p:cNvPr>
          <p:cNvSpPr/>
          <p:nvPr/>
        </p:nvSpPr>
        <p:spPr>
          <a:xfrm>
            <a:off x="4009865" y="5945439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557F0F2-08D8-044E-A9F8-8FC09E31D109}"/>
              </a:ext>
            </a:extLst>
          </p:cNvPr>
          <p:cNvSpPr/>
          <p:nvPr/>
        </p:nvSpPr>
        <p:spPr>
          <a:xfrm>
            <a:off x="3372815" y="3673519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7EE3F02-AF25-CD41-80B5-B36AA4DB0B0F}"/>
              </a:ext>
            </a:extLst>
          </p:cNvPr>
          <p:cNvSpPr/>
          <p:nvPr/>
        </p:nvSpPr>
        <p:spPr>
          <a:xfrm>
            <a:off x="4015036" y="3637240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2E018F-D93F-EE48-BD96-EC482C0D218A}"/>
              </a:ext>
            </a:extLst>
          </p:cNvPr>
          <p:cNvSpPr/>
          <p:nvPr/>
        </p:nvSpPr>
        <p:spPr>
          <a:xfrm>
            <a:off x="4015036" y="4411753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0AA7BC2-9001-2943-B5DD-4D56CE918702}"/>
              </a:ext>
            </a:extLst>
          </p:cNvPr>
          <p:cNvSpPr/>
          <p:nvPr/>
        </p:nvSpPr>
        <p:spPr>
          <a:xfrm>
            <a:off x="4022252" y="5158898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02318E1-9C4B-FB41-A3DA-857CC19277EB}"/>
              </a:ext>
            </a:extLst>
          </p:cNvPr>
          <p:cNvCxnSpPr>
            <a:cxnSpLocks/>
            <a:endCxn id="120" idx="3"/>
          </p:cNvCxnSpPr>
          <p:nvPr/>
        </p:nvCxnSpPr>
        <p:spPr>
          <a:xfrm flipV="1">
            <a:off x="3447124" y="4879090"/>
            <a:ext cx="503255" cy="318103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F04C7D5-8776-0A45-A0B8-7BB1FCE99648}"/>
              </a:ext>
            </a:extLst>
          </p:cNvPr>
          <p:cNvCxnSpPr/>
          <p:nvPr/>
        </p:nvCxnSpPr>
        <p:spPr>
          <a:xfrm>
            <a:off x="4818747" y="4266899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Isosceles Triangle 172">
            <a:extLst>
              <a:ext uri="{FF2B5EF4-FFF2-40B4-BE49-F238E27FC236}">
                <a16:creationId xmlns:a16="http://schemas.microsoft.com/office/drawing/2014/main" id="{E4C3AEC4-95AB-B246-A2BA-B7052AD49B22}"/>
              </a:ext>
            </a:extLst>
          </p:cNvPr>
          <p:cNvSpPr/>
          <p:nvPr/>
        </p:nvSpPr>
        <p:spPr>
          <a:xfrm>
            <a:off x="4982381" y="4205678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673CC6A-C6CF-2F4E-B5B0-594654BCCA49}"/>
              </a:ext>
            </a:extLst>
          </p:cNvPr>
          <p:cNvCxnSpPr/>
          <p:nvPr/>
        </p:nvCxnSpPr>
        <p:spPr>
          <a:xfrm>
            <a:off x="4844716" y="5427392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Isosceles Triangle 174">
            <a:extLst>
              <a:ext uri="{FF2B5EF4-FFF2-40B4-BE49-F238E27FC236}">
                <a16:creationId xmlns:a16="http://schemas.microsoft.com/office/drawing/2014/main" id="{43B27B07-1E2E-B749-BCDE-58DBCEA52A02}"/>
              </a:ext>
            </a:extLst>
          </p:cNvPr>
          <p:cNvSpPr/>
          <p:nvPr/>
        </p:nvSpPr>
        <p:spPr>
          <a:xfrm>
            <a:off x="4995149" y="5337244"/>
            <a:ext cx="118141" cy="1377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77DCF95-D078-EA49-90A3-3F794A57D5EB}"/>
              </a:ext>
            </a:extLst>
          </p:cNvPr>
          <p:cNvSpPr/>
          <p:nvPr/>
        </p:nvSpPr>
        <p:spPr>
          <a:xfrm>
            <a:off x="5662410" y="5833651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AA83B49-6419-C243-96D1-4E7343F967DB}"/>
              </a:ext>
            </a:extLst>
          </p:cNvPr>
          <p:cNvSpPr/>
          <p:nvPr/>
        </p:nvSpPr>
        <p:spPr>
          <a:xfrm>
            <a:off x="5662410" y="3702914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7872AD7-BFC2-2749-AED0-208C9E03E43F}"/>
              </a:ext>
            </a:extLst>
          </p:cNvPr>
          <p:cNvSpPr/>
          <p:nvPr/>
        </p:nvSpPr>
        <p:spPr>
          <a:xfrm>
            <a:off x="4769480" y="3767704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EC69042-AF4A-2F41-866B-D503C9987951}"/>
              </a:ext>
            </a:extLst>
          </p:cNvPr>
          <p:cNvSpPr/>
          <p:nvPr/>
        </p:nvSpPr>
        <p:spPr>
          <a:xfrm>
            <a:off x="3933078" y="4777619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Isosceles Triangle 179">
            <a:extLst>
              <a:ext uri="{FF2B5EF4-FFF2-40B4-BE49-F238E27FC236}">
                <a16:creationId xmlns:a16="http://schemas.microsoft.com/office/drawing/2014/main" id="{01F7D377-7706-A64A-B4BB-52725EA16C35}"/>
              </a:ext>
            </a:extLst>
          </p:cNvPr>
          <p:cNvSpPr/>
          <p:nvPr/>
        </p:nvSpPr>
        <p:spPr>
          <a:xfrm>
            <a:off x="4311282" y="5048064"/>
            <a:ext cx="118141" cy="137719"/>
          </a:xfrm>
          <a:prstGeom prst="triangl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D506503-1C02-79F8-0C49-E955E27F6151}"/>
              </a:ext>
            </a:extLst>
          </p:cNvPr>
          <p:cNvSpPr txBox="1">
            <a:spLocks/>
          </p:cNvSpPr>
          <p:nvPr/>
        </p:nvSpPr>
        <p:spPr>
          <a:xfrm>
            <a:off x="6482416" y="3565584"/>
            <a:ext cx="5478524" cy="502314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Requires prescribed movement, e.g., VAWT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442017-8749-CF01-F57A-284CA5D24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68" y="4355198"/>
            <a:ext cx="3403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  <p:bldP spid="92" grpId="0" animBg="1"/>
      <p:bldP spid="93" grpId="0" animBg="1"/>
      <p:bldP spid="94" grpId="0" animBg="1"/>
      <p:bldP spid="95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4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03A1-6EC1-9C47-AD71-4FF325E7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Halo-based Approach for Non-Conformal Interfaces; CC-based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CFF0A-1F56-ED48-A8E2-DEE7EC48E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haloCellMiddle.jpg">
            <a:extLst>
              <a:ext uri="{FF2B5EF4-FFF2-40B4-BE49-F238E27FC236}">
                <a16:creationId xmlns:a16="http://schemas.microsoft.com/office/drawing/2014/main" id="{1BA9D2E9-A6AE-FA4A-865F-9BBACF57C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182"/>
          <a:stretch/>
        </p:blipFill>
        <p:spPr>
          <a:xfrm>
            <a:off x="124884" y="3673519"/>
            <a:ext cx="2727770" cy="2761866"/>
          </a:xfrm>
          <a:prstGeom prst="rect">
            <a:avLst/>
          </a:prstGeom>
        </p:spPr>
      </p:pic>
      <p:pic>
        <p:nvPicPr>
          <p:cNvPr id="7" name="Picture 6" descr="haloCellMiddle.jpg">
            <a:extLst>
              <a:ext uri="{FF2B5EF4-FFF2-40B4-BE49-F238E27FC236}">
                <a16:creationId xmlns:a16="http://schemas.microsoft.com/office/drawing/2014/main" id="{87CF7088-6343-E34C-BE66-A514984BA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182"/>
          <a:stretch/>
        </p:blipFill>
        <p:spPr>
          <a:xfrm>
            <a:off x="3242411" y="3646247"/>
            <a:ext cx="2727770" cy="2761866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8F8EA928-DFAE-504D-9E09-2C40EF0ABADE}"/>
              </a:ext>
            </a:extLst>
          </p:cNvPr>
          <p:cNvSpPr/>
          <p:nvPr/>
        </p:nvSpPr>
        <p:spPr>
          <a:xfrm>
            <a:off x="1554735" y="5193642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073DA9-99C2-5C48-BE93-5994749424F8}"/>
              </a:ext>
            </a:extLst>
          </p:cNvPr>
          <p:cNvSpPr/>
          <p:nvPr/>
        </p:nvSpPr>
        <p:spPr>
          <a:xfrm>
            <a:off x="1554735" y="4390912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16BDEF3-D604-9947-8D22-8C6CA9F73908}"/>
              </a:ext>
            </a:extLst>
          </p:cNvPr>
          <p:cNvSpPr/>
          <p:nvPr/>
        </p:nvSpPr>
        <p:spPr>
          <a:xfrm>
            <a:off x="898953" y="4417798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3A0D408-4796-BA48-AAD8-1D7C731775D2}"/>
              </a:ext>
            </a:extLst>
          </p:cNvPr>
          <p:cNvSpPr/>
          <p:nvPr/>
        </p:nvSpPr>
        <p:spPr>
          <a:xfrm>
            <a:off x="1554735" y="5980183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81904DC-E472-404D-8598-6047C8BD8BD7}"/>
              </a:ext>
            </a:extLst>
          </p:cNvPr>
          <p:cNvSpPr/>
          <p:nvPr/>
        </p:nvSpPr>
        <p:spPr>
          <a:xfrm>
            <a:off x="898953" y="5926505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103D09A-7DB7-E04F-979C-008F278C4711}"/>
              </a:ext>
            </a:extLst>
          </p:cNvPr>
          <p:cNvSpPr/>
          <p:nvPr/>
        </p:nvSpPr>
        <p:spPr>
          <a:xfrm>
            <a:off x="898953" y="5158899"/>
            <a:ext cx="118141" cy="118881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226D15-C8C2-0649-A705-551FACE067D9}"/>
              </a:ext>
            </a:extLst>
          </p:cNvPr>
          <p:cNvCxnSpPr/>
          <p:nvPr/>
        </p:nvCxnSpPr>
        <p:spPr>
          <a:xfrm>
            <a:off x="1723478" y="5891761"/>
            <a:ext cx="4056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199">
            <a:extLst>
              <a:ext uri="{FF2B5EF4-FFF2-40B4-BE49-F238E27FC236}">
                <a16:creationId xmlns:a16="http://schemas.microsoft.com/office/drawing/2014/main" id="{5C865F84-C854-3840-BE74-238F6C4EBF58}"/>
              </a:ext>
            </a:extLst>
          </p:cNvPr>
          <p:cNvSpPr/>
          <p:nvPr/>
        </p:nvSpPr>
        <p:spPr>
          <a:xfrm>
            <a:off x="906420" y="4767953"/>
            <a:ext cx="118141" cy="137719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04C03BE-ED3E-F64A-8937-D853277816AE}"/>
              </a:ext>
            </a:extLst>
          </p:cNvPr>
          <p:cNvCxnSpPr/>
          <p:nvPr/>
        </p:nvCxnSpPr>
        <p:spPr>
          <a:xfrm flipH="1" flipV="1">
            <a:off x="1702692" y="6042569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C5D89C-342F-7E4C-BFE0-1F2712FBC7A9}"/>
              </a:ext>
            </a:extLst>
          </p:cNvPr>
          <p:cNvCxnSpPr/>
          <p:nvPr/>
        </p:nvCxnSpPr>
        <p:spPr>
          <a:xfrm flipH="1" flipV="1">
            <a:off x="1650711" y="4439678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9E5088-E5D7-A643-BAA1-0EE0AB99E8AD}"/>
              </a:ext>
            </a:extLst>
          </p:cNvPr>
          <p:cNvCxnSpPr/>
          <p:nvPr/>
        </p:nvCxnSpPr>
        <p:spPr>
          <a:xfrm>
            <a:off x="2481965" y="4445311"/>
            <a:ext cx="0" cy="159431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2B426099-0A30-A241-9B75-B193465CD8B3}"/>
              </a:ext>
            </a:extLst>
          </p:cNvPr>
          <p:cNvSpPr/>
          <p:nvPr/>
        </p:nvSpPr>
        <p:spPr>
          <a:xfrm>
            <a:off x="2398592" y="5980183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64679E8-10F1-F448-B3CC-3D4F21A62D41}"/>
              </a:ext>
            </a:extLst>
          </p:cNvPr>
          <p:cNvSpPr/>
          <p:nvPr/>
        </p:nvSpPr>
        <p:spPr>
          <a:xfrm>
            <a:off x="2444905" y="4390912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73FDAC8-5B49-244D-91DC-C7E021085F86}"/>
              </a:ext>
            </a:extLst>
          </p:cNvPr>
          <p:cNvCxnSpPr/>
          <p:nvPr/>
        </p:nvCxnSpPr>
        <p:spPr>
          <a:xfrm>
            <a:off x="1697509" y="3862775"/>
            <a:ext cx="744020" cy="528137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809977-B536-8447-B0BA-2D90CEA5262A}"/>
              </a:ext>
            </a:extLst>
          </p:cNvPr>
          <p:cNvCxnSpPr/>
          <p:nvPr/>
        </p:nvCxnSpPr>
        <p:spPr>
          <a:xfrm flipH="1">
            <a:off x="2493511" y="3792400"/>
            <a:ext cx="139599" cy="550996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81C44DB-CD59-F84D-BD11-0300B7BC8893}"/>
              </a:ext>
            </a:extLst>
          </p:cNvPr>
          <p:cNvCxnSpPr>
            <a:cxnSpLocks/>
          </p:cNvCxnSpPr>
          <p:nvPr/>
        </p:nvCxnSpPr>
        <p:spPr>
          <a:xfrm flipV="1">
            <a:off x="1660727" y="4382021"/>
            <a:ext cx="801479" cy="286197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BC04FC2-80D4-AE47-A329-AC0ADACC024A}"/>
              </a:ext>
            </a:extLst>
          </p:cNvPr>
          <p:cNvCxnSpPr/>
          <p:nvPr/>
        </p:nvCxnSpPr>
        <p:spPr>
          <a:xfrm flipH="1" flipV="1">
            <a:off x="2509311" y="4470531"/>
            <a:ext cx="123799" cy="312288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45D4F7B4-8D65-8245-B841-8E1F28F05FE3}"/>
              </a:ext>
            </a:extLst>
          </p:cNvPr>
          <p:cNvSpPr/>
          <p:nvPr/>
        </p:nvSpPr>
        <p:spPr>
          <a:xfrm>
            <a:off x="2591215" y="3712136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550AC25-9BD8-444A-906F-65FC6677F783}"/>
              </a:ext>
            </a:extLst>
          </p:cNvPr>
          <p:cNvSpPr/>
          <p:nvPr/>
        </p:nvSpPr>
        <p:spPr>
          <a:xfrm>
            <a:off x="1658188" y="3792400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E893C69-AF7A-5749-B66A-65DE022E7A82}"/>
              </a:ext>
            </a:extLst>
          </p:cNvPr>
          <p:cNvSpPr/>
          <p:nvPr/>
        </p:nvSpPr>
        <p:spPr>
          <a:xfrm>
            <a:off x="1647017" y="4764786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73C8D2F-E295-DF4F-A518-6094FF70C61B}"/>
              </a:ext>
            </a:extLst>
          </p:cNvPr>
          <p:cNvSpPr/>
          <p:nvPr/>
        </p:nvSpPr>
        <p:spPr>
          <a:xfrm>
            <a:off x="2560940" y="4779545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1B4C910-AA7F-D146-9C34-D2808D6D596D}"/>
              </a:ext>
            </a:extLst>
          </p:cNvPr>
          <p:cNvCxnSpPr/>
          <p:nvPr/>
        </p:nvCxnSpPr>
        <p:spPr>
          <a:xfrm flipH="1" flipV="1">
            <a:off x="1675611" y="5244413"/>
            <a:ext cx="786595" cy="214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BFA9C01-4EB7-F144-945B-A921CC760DAE}"/>
              </a:ext>
            </a:extLst>
          </p:cNvPr>
          <p:cNvSpPr/>
          <p:nvPr/>
        </p:nvSpPr>
        <p:spPr>
          <a:xfrm>
            <a:off x="2422895" y="5183104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E52E02-D148-F443-910C-E5241ECC7D71}"/>
              </a:ext>
            </a:extLst>
          </p:cNvPr>
          <p:cNvCxnSpPr/>
          <p:nvPr/>
        </p:nvCxnSpPr>
        <p:spPr>
          <a:xfrm>
            <a:off x="3978660" y="3946435"/>
            <a:ext cx="24110" cy="189284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486DF0B-C3BB-6F41-8600-BE58843954F6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3470636" y="4508824"/>
            <a:ext cx="479743" cy="286204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81D3315E-E2DC-454E-ABB7-267CB12B3B8D}"/>
              </a:ext>
            </a:extLst>
          </p:cNvPr>
          <p:cNvSpPr/>
          <p:nvPr/>
        </p:nvSpPr>
        <p:spPr>
          <a:xfrm>
            <a:off x="4756712" y="4764787"/>
            <a:ext cx="118141" cy="118881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FE26414-13E1-1945-A585-AC866565D6AB}"/>
              </a:ext>
            </a:extLst>
          </p:cNvPr>
          <p:cNvSpPr/>
          <p:nvPr/>
        </p:nvSpPr>
        <p:spPr>
          <a:xfrm>
            <a:off x="4769480" y="5787547"/>
            <a:ext cx="118141" cy="118881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B3A675A-C4FB-3146-AD25-A41D94D5DBC4}"/>
              </a:ext>
            </a:extLst>
          </p:cNvPr>
          <p:cNvSpPr/>
          <p:nvPr/>
        </p:nvSpPr>
        <p:spPr>
          <a:xfrm>
            <a:off x="5697120" y="4762324"/>
            <a:ext cx="118141" cy="118881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Isosceles Triangle 150">
            <a:extLst>
              <a:ext uri="{FF2B5EF4-FFF2-40B4-BE49-F238E27FC236}">
                <a16:creationId xmlns:a16="http://schemas.microsoft.com/office/drawing/2014/main" id="{FE911127-704D-3B4E-84AF-D73FE4BE9CB0}"/>
              </a:ext>
            </a:extLst>
          </p:cNvPr>
          <p:cNvSpPr/>
          <p:nvPr/>
        </p:nvSpPr>
        <p:spPr>
          <a:xfrm>
            <a:off x="5681583" y="4131339"/>
            <a:ext cx="118141" cy="137719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151">
            <a:extLst>
              <a:ext uri="{FF2B5EF4-FFF2-40B4-BE49-F238E27FC236}">
                <a16:creationId xmlns:a16="http://schemas.microsoft.com/office/drawing/2014/main" id="{686C39FA-8CFC-9847-A399-A004D297EE58}"/>
              </a:ext>
            </a:extLst>
          </p:cNvPr>
          <p:cNvSpPr/>
          <p:nvPr/>
        </p:nvSpPr>
        <p:spPr>
          <a:xfrm>
            <a:off x="5224375" y="4745266"/>
            <a:ext cx="118141" cy="137719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4F10196-7824-354E-A82F-41D0FDFAFC6D}"/>
              </a:ext>
            </a:extLst>
          </p:cNvPr>
          <p:cNvCxnSpPr/>
          <p:nvPr/>
        </p:nvCxnSpPr>
        <p:spPr>
          <a:xfrm flipH="1">
            <a:off x="4035389" y="3836878"/>
            <a:ext cx="783493" cy="1095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F12C420-A478-5446-BA5F-E5CC9AAD9D97}"/>
              </a:ext>
            </a:extLst>
          </p:cNvPr>
          <p:cNvCxnSpPr/>
          <p:nvPr/>
        </p:nvCxnSpPr>
        <p:spPr>
          <a:xfrm flipH="1" flipV="1">
            <a:off x="3978660" y="5833651"/>
            <a:ext cx="790818" cy="563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9E5C4B0-F992-1945-B1B0-DCD128C40C28}"/>
              </a:ext>
            </a:extLst>
          </p:cNvPr>
          <p:cNvCxnSpPr>
            <a:cxnSpLocks/>
            <a:stCxn id="85" idx="2"/>
          </p:cNvCxnSpPr>
          <p:nvPr/>
        </p:nvCxnSpPr>
        <p:spPr>
          <a:xfrm flipH="1" flipV="1">
            <a:off x="4035388" y="4822081"/>
            <a:ext cx="721322" cy="214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6A92BBAF-459E-FA40-ADFB-C85C5D5CA0F8}"/>
              </a:ext>
            </a:extLst>
          </p:cNvPr>
          <p:cNvSpPr/>
          <p:nvPr/>
        </p:nvSpPr>
        <p:spPr>
          <a:xfrm>
            <a:off x="3935448" y="3886996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2AE5489-6B6F-A54D-980A-98FA300965D9}"/>
              </a:ext>
            </a:extLst>
          </p:cNvPr>
          <p:cNvSpPr/>
          <p:nvPr/>
        </p:nvSpPr>
        <p:spPr>
          <a:xfrm>
            <a:off x="3943701" y="5774211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E26482A-3648-D94C-A934-6436F3E3248B}"/>
              </a:ext>
            </a:extLst>
          </p:cNvPr>
          <p:cNvSpPr/>
          <p:nvPr/>
        </p:nvSpPr>
        <p:spPr>
          <a:xfrm>
            <a:off x="3377025" y="5148360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DB8E51-E59E-5045-B42E-876B9E6DA9C0}"/>
              </a:ext>
            </a:extLst>
          </p:cNvPr>
          <p:cNvSpPr/>
          <p:nvPr/>
        </p:nvSpPr>
        <p:spPr>
          <a:xfrm>
            <a:off x="3372815" y="4442494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38B2FC6-E55D-0448-86D9-F2358D752124}"/>
              </a:ext>
            </a:extLst>
          </p:cNvPr>
          <p:cNvCxnSpPr>
            <a:cxnSpLocks/>
            <a:endCxn id="120" idx="7"/>
          </p:cNvCxnSpPr>
          <p:nvPr/>
        </p:nvCxnSpPr>
        <p:spPr>
          <a:xfrm flipH="1">
            <a:off x="4033917" y="4489586"/>
            <a:ext cx="19920" cy="305442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55B467C-1737-A746-B6C9-E70A14FC5C32}"/>
              </a:ext>
            </a:extLst>
          </p:cNvPr>
          <p:cNvCxnSpPr>
            <a:cxnSpLocks/>
            <a:endCxn id="120" idx="4"/>
          </p:cNvCxnSpPr>
          <p:nvPr/>
        </p:nvCxnSpPr>
        <p:spPr>
          <a:xfrm flipH="1" flipV="1">
            <a:off x="3992148" y="4896499"/>
            <a:ext cx="76060" cy="300692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866A51A0-6870-2748-A5A1-C2CDE4CAB8A9}"/>
              </a:ext>
            </a:extLst>
          </p:cNvPr>
          <p:cNvSpPr/>
          <p:nvPr/>
        </p:nvSpPr>
        <p:spPr>
          <a:xfrm>
            <a:off x="3390970" y="5891761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BF2AFCE-03B1-6644-9BD0-F0A5361E16BE}"/>
              </a:ext>
            </a:extLst>
          </p:cNvPr>
          <p:cNvSpPr/>
          <p:nvPr/>
        </p:nvSpPr>
        <p:spPr>
          <a:xfrm>
            <a:off x="4009865" y="5945439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557F0F2-08D8-044E-A9F8-8FC09E31D109}"/>
              </a:ext>
            </a:extLst>
          </p:cNvPr>
          <p:cNvSpPr/>
          <p:nvPr/>
        </p:nvSpPr>
        <p:spPr>
          <a:xfrm>
            <a:off x="3372815" y="3673519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7EE3F02-AF25-CD41-80B5-B36AA4DB0B0F}"/>
              </a:ext>
            </a:extLst>
          </p:cNvPr>
          <p:cNvSpPr/>
          <p:nvPr/>
        </p:nvSpPr>
        <p:spPr>
          <a:xfrm>
            <a:off x="4015036" y="3637240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2E018F-D93F-EE48-BD96-EC482C0D218A}"/>
              </a:ext>
            </a:extLst>
          </p:cNvPr>
          <p:cNvSpPr/>
          <p:nvPr/>
        </p:nvSpPr>
        <p:spPr>
          <a:xfrm>
            <a:off x="4015036" y="4411753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0AA7BC2-9001-2943-B5DD-4D56CE918702}"/>
              </a:ext>
            </a:extLst>
          </p:cNvPr>
          <p:cNvSpPr/>
          <p:nvPr/>
        </p:nvSpPr>
        <p:spPr>
          <a:xfrm>
            <a:off x="4022252" y="5158898"/>
            <a:ext cx="93610" cy="94184"/>
          </a:xfrm>
          <a:prstGeom prst="ellipse">
            <a:avLst/>
          </a:prstGeom>
          <a:solidFill>
            <a:schemeClr val="accent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02318E1-9C4B-FB41-A3DA-857CC19277EB}"/>
              </a:ext>
            </a:extLst>
          </p:cNvPr>
          <p:cNvCxnSpPr>
            <a:cxnSpLocks/>
            <a:endCxn id="120" idx="3"/>
          </p:cNvCxnSpPr>
          <p:nvPr/>
        </p:nvCxnSpPr>
        <p:spPr>
          <a:xfrm flipV="1">
            <a:off x="3447124" y="4879090"/>
            <a:ext cx="503255" cy="318103"/>
          </a:xfrm>
          <a:prstGeom prst="straightConnector1">
            <a:avLst/>
          </a:prstGeom>
          <a:ln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Isosceles Triangle 172">
            <a:extLst>
              <a:ext uri="{FF2B5EF4-FFF2-40B4-BE49-F238E27FC236}">
                <a16:creationId xmlns:a16="http://schemas.microsoft.com/office/drawing/2014/main" id="{E4C3AEC4-95AB-B246-A2BA-B7052AD49B22}"/>
              </a:ext>
            </a:extLst>
          </p:cNvPr>
          <p:cNvSpPr/>
          <p:nvPr/>
        </p:nvSpPr>
        <p:spPr>
          <a:xfrm>
            <a:off x="4761660" y="4237210"/>
            <a:ext cx="118141" cy="137719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Isosceles Triangle 174">
            <a:extLst>
              <a:ext uri="{FF2B5EF4-FFF2-40B4-BE49-F238E27FC236}">
                <a16:creationId xmlns:a16="http://schemas.microsoft.com/office/drawing/2014/main" id="{43B27B07-1E2E-B749-BCDE-58DBCEA52A02}"/>
              </a:ext>
            </a:extLst>
          </p:cNvPr>
          <p:cNvSpPr/>
          <p:nvPr/>
        </p:nvSpPr>
        <p:spPr>
          <a:xfrm>
            <a:off x="5215872" y="3697616"/>
            <a:ext cx="118141" cy="137719"/>
          </a:xfrm>
          <a:prstGeom prst="triangl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77DCF95-D078-EA49-90A3-3F794A57D5EB}"/>
              </a:ext>
            </a:extLst>
          </p:cNvPr>
          <p:cNvSpPr/>
          <p:nvPr/>
        </p:nvSpPr>
        <p:spPr>
          <a:xfrm>
            <a:off x="5662410" y="5833651"/>
            <a:ext cx="118141" cy="118881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AA83B49-6419-C243-96D1-4E7343F967DB}"/>
              </a:ext>
            </a:extLst>
          </p:cNvPr>
          <p:cNvSpPr/>
          <p:nvPr/>
        </p:nvSpPr>
        <p:spPr>
          <a:xfrm>
            <a:off x="5662410" y="3702914"/>
            <a:ext cx="118141" cy="118881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E7872AD7-BFC2-2749-AED0-208C9E03E43F}"/>
              </a:ext>
            </a:extLst>
          </p:cNvPr>
          <p:cNvSpPr/>
          <p:nvPr/>
        </p:nvSpPr>
        <p:spPr>
          <a:xfrm>
            <a:off x="4769480" y="3767704"/>
            <a:ext cx="118141" cy="118881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EC69042-AF4A-2F41-866B-D503C9987951}"/>
              </a:ext>
            </a:extLst>
          </p:cNvPr>
          <p:cNvSpPr/>
          <p:nvPr/>
        </p:nvSpPr>
        <p:spPr>
          <a:xfrm>
            <a:off x="3933078" y="4777619"/>
            <a:ext cx="118141" cy="11888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B4C562-BFC0-740B-6457-C28668DE1C6E}"/>
              </a:ext>
            </a:extLst>
          </p:cNvPr>
          <p:cNvSpPr/>
          <p:nvPr/>
        </p:nvSpPr>
        <p:spPr>
          <a:xfrm>
            <a:off x="1267266" y="4775293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Isosceles Triangle 199">
            <a:extLst>
              <a:ext uri="{FF2B5EF4-FFF2-40B4-BE49-F238E27FC236}">
                <a16:creationId xmlns:a16="http://schemas.microsoft.com/office/drawing/2014/main" id="{2E4DEDCC-5EDA-3EEE-7A38-EE7AE6497B27}"/>
              </a:ext>
            </a:extLst>
          </p:cNvPr>
          <p:cNvSpPr/>
          <p:nvPr/>
        </p:nvSpPr>
        <p:spPr>
          <a:xfrm>
            <a:off x="1232246" y="4384317"/>
            <a:ext cx="118141" cy="137719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99">
            <a:extLst>
              <a:ext uri="{FF2B5EF4-FFF2-40B4-BE49-F238E27FC236}">
                <a16:creationId xmlns:a16="http://schemas.microsoft.com/office/drawing/2014/main" id="{63528AB0-F915-3708-5D85-B3E98EB7975D}"/>
              </a:ext>
            </a:extLst>
          </p:cNvPr>
          <p:cNvSpPr/>
          <p:nvPr/>
        </p:nvSpPr>
        <p:spPr>
          <a:xfrm>
            <a:off x="1226986" y="5167343"/>
            <a:ext cx="118141" cy="137719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99">
            <a:extLst>
              <a:ext uri="{FF2B5EF4-FFF2-40B4-BE49-F238E27FC236}">
                <a16:creationId xmlns:a16="http://schemas.microsoft.com/office/drawing/2014/main" id="{362D1D39-727E-7507-EADC-5730C54C1EA2}"/>
              </a:ext>
            </a:extLst>
          </p:cNvPr>
          <p:cNvSpPr/>
          <p:nvPr/>
        </p:nvSpPr>
        <p:spPr>
          <a:xfrm>
            <a:off x="1631638" y="4736411"/>
            <a:ext cx="118141" cy="137719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441A83-ACB1-0256-C423-58CA5C2C077A}"/>
              </a:ext>
            </a:extLst>
          </p:cNvPr>
          <p:cNvSpPr/>
          <p:nvPr/>
        </p:nvSpPr>
        <p:spPr>
          <a:xfrm>
            <a:off x="2587212" y="5877881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A8D9E4-21FC-6D64-7F3D-E9F63DCE2FCA}"/>
              </a:ext>
            </a:extLst>
          </p:cNvPr>
          <p:cNvSpPr/>
          <p:nvPr/>
        </p:nvSpPr>
        <p:spPr>
          <a:xfrm>
            <a:off x="1636022" y="5762265"/>
            <a:ext cx="93610" cy="94184"/>
          </a:xfrm>
          <a:prstGeom prst="ellipse">
            <a:avLst/>
          </a:prstGeom>
          <a:solidFill>
            <a:srgbClr val="F7964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63164F-C96F-BEC7-0261-19592358DCF0}"/>
              </a:ext>
            </a:extLst>
          </p:cNvPr>
          <p:cNvSpPr/>
          <p:nvPr/>
        </p:nvSpPr>
        <p:spPr>
          <a:xfrm>
            <a:off x="5219167" y="4234007"/>
            <a:ext cx="118141" cy="118881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2EF260F-6ADF-E23B-B2BB-7E7E6538923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11049000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the “flavor” of an overset method; i.e., extrusion of surface mesh to opposing domain with reconstruction of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Two-pass algorithm:  surface_1:block_2 and surface_2:block_1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 err="1"/>
              <a:t>Stejil</a:t>
            </a:r>
            <a:r>
              <a:rPr lang="en-US" dirty="0"/>
              <a:t>, 2008 and extrusion-based of Blades, 2006 and </a:t>
            </a:r>
            <a:r>
              <a:rPr lang="en-US" dirty="0" err="1"/>
              <a:t>Dodds</a:t>
            </a:r>
            <a:r>
              <a:rPr lang="en-US" dirty="0"/>
              <a:t>,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implemented in </a:t>
            </a:r>
            <a:r>
              <a:rPr lang="en-US" dirty="0" err="1"/>
              <a:t>Nalu</a:t>
            </a:r>
            <a:r>
              <a:rPr lang="en-US" dirty="0"/>
              <a:t> for wind-energy applications, Domino, JCP 2018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6D54625-3AAE-E939-8949-62D7CDCEF648}"/>
              </a:ext>
            </a:extLst>
          </p:cNvPr>
          <p:cNvSpPr txBox="1">
            <a:spLocks/>
          </p:cNvSpPr>
          <p:nvPr/>
        </p:nvSpPr>
        <p:spPr>
          <a:xfrm>
            <a:off x="6513054" y="4476400"/>
            <a:ext cx="5478524" cy="13818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Requires prescribed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6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23A7B02-3A97-6AA4-C2F6-C07D2F5D7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83" y="2817383"/>
            <a:ext cx="3088486" cy="3996863"/>
          </a:xfrm>
          <a:prstGeom prst="rect">
            <a:avLst/>
          </a:prstGeom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DF637B6D-B18F-D9AC-EB3E-CD82ABD7C3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699" y="1409700"/>
            <a:ext cx="7881445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Non-conformal and overset methods provides ease of meshing and, when required, mesh 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Design-order hybrid DG/CVFEM established, see Domino, J. </a:t>
            </a:r>
            <a:r>
              <a:rPr lang="en-US" dirty="0" err="1"/>
              <a:t>Comput</a:t>
            </a:r>
            <a:r>
              <a:rPr lang="en-US" dirty="0"/>
              <a:t>. Phys. (2018) based on classic discontinuous </a:t>
            </a:r>
            <a:r>
              <a:rPr lang="en-US" dirty="0" err="1"/>
              <a:t>Galerkin</a:t>
            </a:r>
            <a:r>
              <a:rPr lang="en-US" dirty="0"/>
              <a:t> work of Arnold et al. SIAM (2002)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C64C5-352C-C048-9514-FEDEFD9B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Design-order Mesh Constructs for Non-Conformal Interfaces:</a:t>
            </a:r>
            <a:br>
              <a:rPr lang="en-US" dirty="0"/>
            </a:br>
            <a:r>
              <a:rPr lang="en-US" dirty="0"/>
              <a:t>Requires Prescribed Mesh Movement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78956-4430-F041-B76B-2AED2FE4D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E407D5-5576-86BC-B4AA-74FE10C57833}"/>
              </a:ext>
            </a:extLst>
          </p:cNvPr>
          <p:cNvSpPr/>
          <p:nvPr/>
        </p:nvSpPr>
        <p:spPr>
          <a:xfrm>
            <a:off x="612476" y="3148702"/>
            <a:ext cx="5832174" cy="35969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8" name="Picture 27" descr="spdEq28.tiff">
            <a:extLst>
              <a:ext uri="{FF2B5EF4-FFF2-40B4-BE49-F238E27FC236}">
                <a16:creationId xmlns:a16="http://schemas.microsoft.com/office/drawing/2014/main" id="{4C7A9423-6293-3F23-F582-5003B17AE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7" y="3249256"/>
            <a:ext cx="5681577" cy="34069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DABF7E-8DF3-692A-03D0-FF6863CCA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051" y="5347851"/>
            <a:ext cx="1124830" cy="8933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FCB6464-90CD-F1D0-4A9D-CFDC8D4CB5ED}"/>
              </a:ext>
            </a:extLst>
          </p:cNvPr>
          <p:cNvSpPr txBox="1"/>
          <p:nvPr/>
        </p:nvSpPr>
        <p:spPr>
          <a:xfrm>
            <a:off x="6679215" y="6488668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Non-conformal MMS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40371B-7B0D-9CEE-DAB6-B69BB9DD56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178"/>
          <a:stretch/>
        </p:blipFill>
        <p:spPr>
          <a:xfrm>
            <a:off x="7785673" y="1036036"/>
            <a:ext cx="1938983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C3496-E987-7D62-7D00-2829D04CD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92" y="3356526"/>
            <a:ext cx="3190237" cy="270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CF936-489A-5734-DB8F-6B0608E711A4}"/>
              </a:ext>
            </a:extLst>
          </p:cNvPr>
          <p:cNvSpPr txBox="1"/>
          <p:nvPr/>
        </p:nvSpPr>
        <p:spPr>
          <a:xfrm>
            <a:off x="9504218" y="648866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Current/Opposite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22E5A-D69A-A0FA-EA13-D58BB7DB6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373" y="988583"/>
            <a:ext cx="2266335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E64FC0-485F-F6D3-8D51-9AC81F3D4C6C}"/>
              </a:ext>
            </a:extLst>
          </p:cNvPr>
          <p:cNvSpPr/>
          <p:nvPr/>
        </p:nvSpPr>
        <p:spPr>
          <a:xfrm>
            <a:off x="3874770" y="6241218"/>
            <a:ext cx="857250" cy="504434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3282-A518-E44C-9D56-6A16F43C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 Tube: Non-conformal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F06E5-8946-4148-8D39-FC9960BDBB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3E605-3A5F-1E43-995F-95FED2A70E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1" y="1409700"/>
            <a:ext cx="5279570" cy="4610100"/>
          </a:xfrm>
        </p:spPr>
        <p:txBody>
          <a:bodyPr/>
          <a:lstStyle/>
          <a:p>
            <a:r>
              <a:rPr lang="en-US" dirty="0"/>
              <a:t>Hybrid DG/CVFEM-based non-conformal algorithm originally developed for the low-Mach regime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Domino, S. P., "</a:t>
            </a:r>
            <a:r>
              <a:rPr lang="en-US" i="1" dirty="0"/>
              <a:t>Design-order, non-conformal low-Mach fluid algorithms using a hybrid CVFEM/DG approach</a:t>
            </a:r>
            <a:r>
              <a:rPr lang="en-US" dirty="0"/>
              <a:t>", J. </a:t>
            </a:r>
            <a:r>
              <a:rPr lang="en-US" dirty="0" err="1"/>
              <a:t>Comput</a:t>
            </a:r>
            <a:r>
              <a:rPr lang="en-US" dirty="0"/>
              <a:t>. Physics, 2018,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https://doi.org/10.1016/j.jcp.2018.01.00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Compressible AUSM regime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6D6F1-091E-0F46-8857-67AF8FF2B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1" y="4221699"/>
            <a:ext cx="54229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9344A-BEA1-124C-BFE4-EFDAE4783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81" y="1574800"/>
            <a:ext cx="6146800" cy="4445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B08329-EFE5-A049-9AC8-2A827A9BDD6B}"/>
              </a:ext>
            </a:extLst>
          </p:cNvPr>
          <p:cNvCxnSpPr>
            <a:cxnSpLocks/>
          </p:cNvCxnSpPr>
          <p:nvPr/>
        </p:nvCxnSpPr>
        <p:spPr>
          <a:xfrm flipV="1">
            <a:off x="1799771" y="4858982"/>
            <a:ext cx="1646467" cy="165282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98BFD4-35CB-D246-A230-13F19645991E}"/>
              </a:ext>
            </a:extLst>
          </p:cNvPr>
          <p:cNvSpPr txBox="1"/>
          <p:nvPr/>
        </p:nvSpPr>
        <p:spPr>
          <a:xfrm>
            <a:off x="678540" y="659171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Non-conformal (static)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05682-89C2-FE41-AEAD-CE4AEA98450E}"/>
              </a:ext>
            </a:extLst>
          </p:cNvPr>
          <p:cNvSpPr txBox="1"/>
          <p:nvPr/>
        </p:nvSpPr>
        <p:spPr>
          <a:xfrm>
            <a:off x="11480800" y="7257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851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6A0E-8B0D-E428-972E-1EDB89B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there is non-prescribed</a:t>
            </a:r>
            <a:br>
              <a:rPr lang="en-US" dirty="0"/>
            </a:br>
            <a:r>
              <a:rPr lang="en-US" dirty="0"/>
              <a:t>mesh motion?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1593AC-86F8-7F20-D61C-99C16FABF0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32710-2A1A-7595-E3CE-6BC4368860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1" y="1409700"/>
            <a:ext cx="5124450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many applications, the movement of the body is coupled to the fluid flow</a:t>
            </a:r>
          </a:p>
          <a:p>
            <a:r>
              <a:rPr lang="en-US" dirty="0"/>
              <a:t>What then?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9119E-8FFE-44F9-C3DA-BE7855779AF0}"/>
              </a:ext>
            </a:extLst>
          </p:cNvPr>
          <p:cNvSpPr txBox="1"/>
          <p:nvPr/>
        </p:nvSpPr>
        <p:spPr>
          <a:xfrm>
            <a:off x="700088" y="650081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Buoy drop of </a:t>
            </a:r>
            <a:r>
              <a:rPr lang="en-US" sz="1800" dirty="0" err="1"/>
              <a:t>Ransley</a:t>
            </a:r>
            <a:r>
              <a:rPr lang="en-US" sz="1800" dirty="0"/>
              <a:t> et al., Renew. Ener. (2017)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82E07-886C-DCD5-DE02-C12EB23F4622}"/>
              </a:ext>
            </a:extLst>
          </p:cNvPr>
          <p:cNvSpPr txBox="1"/>
          <p:nvPr/>
        </p:nvSpPr>
        <p:spPr>
          <a:xfrm>
            <a:off x="6429375" y="630078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Falling/rising sphere of Horne and Mahesh, J. </a:t>
            </a:r>
          </a:p>
          <a:p>
            <a:pPr algn="l"/>
            <a:r>
              <a:rPr lang="en-US" dirty="0" err="1"/>
              <a:t>Comput</a:t>
            </a:r>
            <a:r>
              <a:rPr lang="en-US" dirty="0"/>
              <a:t>. Fluids, (2019)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9591BB-E1BE-B231-9CA6-824F5422C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4" b="3687"/>
          <a:stretch/>
        </p:blipFill>
        <p:spPr>
          <a:xfrm>
            <a:off x="7230568" y="261257"/>
            <a:ext cx="3553045" cy="5803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40E3CD-0F51-618E-9D85-053EE112C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914" b="1027"/>
          <a:stretch/>
        </p:blipFill>
        <p:spPr>
          <a:xfrm>
            <a:off x="459872" y="3135064"/>
            <a:ext cx="5467962" cy="28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B369-878B-6B47-B9BB-65CF3005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Thus Far, Many Complex Applications: Multi-physics, </a:t>
            </a:r>
            <a:r>
              <a:rPr lang="en-US" i="1" dirty="0"/>
              <a:t>Static-Mesh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4F52B-96BB-C74B-B709-64651BF32E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0766-0DE6-C043-AEBD-2F30C09B9F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3" r="11141" b="14326"/>
          <a:stretch/>
        </p:blipFill>
        <p:spPr>
          <a:xfrm>
            <a:off x="7476054" y="886008"/>
            <a:ext cx="3252404" cy="2011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D448B-F6D6-D34F-ADE0-70960F83C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37" y="3000889"/>
            <a:ext cx="3228581" cy="2011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8DF8B-8F07-CA6D-C474-20A92E6DB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79" y="3098271"/>
            <a:ext cx="2276202" cy="2672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A6851-9FED-E1A3-38CD-C5FAAB1D60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2" t="31760"/>
          <a:stretch/>
        </p:blipFill>
        <p:spPr>
          <a:xfrm>
            <a:off x="5123070" y="4783267"/>
            <a:ext cx="4298216" cy="2011680"/>
          </a:xfrm>
          <a:prstGeom prst="rect">
            <a:avLst/>
          </a:prstGeom>
        </p:spPr>
      </p:pic>
      <p:pic>
        <p:nvPicPr>
          <p:cNvPr id="15" name="Picture 14" descr="../../../Desktop/turbulent_jet_Q5.png">
            <a:extLst>
              <a:ext uri="{FF2B5EF4-FFF2-40B4-BE49-F238E27FC236}">
                <a16:creationId xmlns:a16="http://schemas.microsoft.com/office/drawing/2014/main" id="{24E304FD-186C-7B11-FE38-8F3C492C365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72" y="5145217"/>
            <a:ext cx="2672715" cy="16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overallNaluCHT.tif">
            <a:extLst>
              <a:ext uri="{FF2B5EF4-FFF2-40B4-BE49-F238E27FC236}">
                <a16:creationId xmlns:a16="http://schemas.microsoft.com/office/drawing/2014/main" id="{5C38B8BA-0B94-9688-A4B9-FFD953AEC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2" y="3000889"/>
            <a:ext cx="2549539" cy="2011680"/>
          </a:xfrm>
          <a:prstGeom prst="rect">
            <a:avLst/>
          </a:prstGeom>
        </p:spPr>
      </p:pic>
      <p:pic>
        <p:nvPicPr>
          <p:cNvPr id="18" name="Picture 17" descr="edgeFluidsPMR_Sk_0.5.tif">
            <a:extLst>
              <a:ext uri="{FF2B5EF4-FFF2-40B4-BE49-F238E27FC236}">
                <a16:creationId xmlns:a16="http://schemas.microsoft.com/office/drawing/2014/main" id="{774441F9-719D-D11D-DB4B-A0E383629A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7"/>
          <a:stretch/>
        </p:blipFill>
        <p:spPr>
          <a:xfrm>
            <a:off x="3615454" y="3000889"/>
            <a:ext cx="2578983" cy="2011680"/>
          </a:xfrm>
          <a:prstGeom prst="rect">
            <a:avLst/>
          </a:prstGeom>
        </p:spPr>
      </p:pic>
      <p:pic>
        <p:nvPicPr>
          <p:cNvPr id="19" name="Picture 18" descr="stillForMe.tiff">
            <a:extLst>
              <a:ext uri="{FF2B5EF4-FFF2-40B4-BE49-F238E27FC236}">
                <a16:creationId xmlns:a16="http://schemas.microsoft.com/office/drawing/2014/main" id="{DA0311FA-D4CF-3AF2-DCA0-4F1766B53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4" y="863932"/>
            <a:ext cx="3592323" cy="20116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A32AB5-4F2F-5533-3094-AC33AD0333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46" y="863932"/>
            <a:ext cx="2288845" cy="20116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199DF0-B25B-F97E-B587-5A60F7AAC07E}"/>
              </a:ext>
            </a:extLst>
          </p:cNvPr>
          <p:cNvSpPr txBox="1"/>
          <p:nvPr/>
        </p:nvSpPr>
        <p:spPr>
          <a:xfrm>
            <a:off x="11679382" y="21751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510E-F67A-C27F-AD41-4744AE68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Overset!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638AF-D26F-9E2D-DEEE-84D24E940F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423F2-A995-5A0B-E4DD-50465FD602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Background and overset meshes are defined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A7099-60CD-C594-E22C-010013DB5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0" r="40565"/>
          <a:stretch/>
        </p:blipFill>
        <p:spPr>
          <a:xfrm>
            <a:off x="7287263" y="698968"/>
            <a:ext cx="2821541" cy="5436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995EC-03EA-A721-29C2-46EC2E313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5" t="1928" r="21465"/>
          <a:stretch/>
        </p:blipFill>
        <p:spPr>
          <a:xfrm>
            <a:off x="2884961" y="2320653"/>
            <a:ext cx="4039553" cy="34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ntent Placeholder 230">
            <a:extLst>
              <a:ext uri="{FF2B5EF4-FFF2-40B4-BE49-F238E27FC236}">
                <a16:creationId xmlns:a16="http://schemas.microsoft.com/office/drawing/2014/main" id="{9A29C51E-D02C-BBB1-FC8F-4852063435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7897180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Implicit, constraint-based overset-based approach, AKA, Chimera”, </a:t>
            </a:r>
            <a:r>
              <a:rPr lang="en-US" dirty="0" err="1"/>
              <a:t>Chesshire</a:t>
            </a:r>
            <a:r>
              <a:rPr lang="en-US" dirty="0"/>
              <a:t> and Henshaw, J. </a:t>
            </a:r>
            <a:r>
              <a:rPr lang="en-US" dirty="0" err="1"/>
              <a:t>Comput</a:t>
            </a:r>
            <a:r>
              <a:rPr lang="en-US" dirty="0"/>
              <a:t>. Phys. 90 (1990)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Does not require presumed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 to Sharma et al, J. </a:t>
            </a:r>
            <a:r>
              <a:rPr lang="en-US" dirty="0" err="1"/>
              <a:t>Comput</a:t>
            </a:r>
            <a:r>
              <a:rPr lang="en-US" dirty="0"/>
              <a:t>. Phys. (2021), however, STK-based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82365-DD69-984E-89C3-7CBDC402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Overset: Freedom for Generalized Motion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E8B7D-E937-1B45-BDC4-46775842F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 descr="NaluUnitDeclareIntersectedOnly.png">
            <a:extLst>
              <a:ext uri="{FF2B5EF4-FFF2-40B4-BE49-F238E27FC236}">
                <a16:creationId xmlns:a16="http://schemas.microsoft.com/office/drawing/2014/main" id="{B8CCFAF0-B477-2342-9062-4C10815B2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6175" r="3067" b="5415"/>
          <a:stretch/>
        </p:blipFill>
        <p:spPr>
          <a:xfrm>
            <a:off x="617952" y="3233745"/>
            <a:ext cx="6638548" cy="3362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9748454-7DB4-2F4F-98B9-C229BE8B0E10}"/>
              </a:ext>
            </a:extLst>
          </p:cNvPr>
          <p:cNvGrpSpPr/>
          <p:nvPr/>
        </p:nvGrpSpPr>
        <p:grpSpPr>
          <a:xfrm>
            <a:off x="6959734" y="2926426"/>
            <a:ext cx="1942421" cy="1923670"/>
            <a:chOff x="7201579" y="1186520"/>
            <a:chExt cx="1942421" cy="1923670"/>
          </a:xfrm>
        </p:grpSpPr>
        <p:pic>
          <p:nvPicPr>
            <p:cNvPr id="9" name="Picture 8" descr="NaluUnitDeclareOversetOnly.png">
              <a:extLst>
                <a:ext uri="{FF2B5EF4-FFF2-40B4-BE49-F238E27FC236}">
                  <a16:creationId xmlns:a16="http://schemas.microsoft.com/office/drawing/2014/main" id="{99AA9E59-49CA-6543-8FF1-2FCE447C4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4" t="7096" r="41709" b="24663"/>
            <a:stretch/>
          </p:blipFill>
          <p:spPr>
            <a:xfrm>
              <a:off x="7201579" y="1186520"/>
              <a:ext cx="1942421" cy="19236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A8ADA6-E4A8-0A41-A572-320CC64B6E30}"/>
                </a:ext>
              </a:extLst>
            </p:cNvPr>
            <p:cNvSpPr txBox="1"/>
            <p:nvPr/>
          </p:nvSpPr>
          <p:spPr>
            <a:xfrm>
              <a:off x="7626468" y="2670154"/>
              <a:ext cx="1223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BLOCK_2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C7BBBA-4C3B-C54F-B1F3-B9769C4A761D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2226" y="3233745"/>
            <a:ext cx="4765247" cy="112118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091749-E530-404A-BD21-FCF10B574D47}"/>
              </a:ext>
            </a:extLst>
          </p:cNvPr>
          <p:cNvSpPr txBox="1"/>
          <p:nvPr/>
        </p:nvSpPr>
        <p:spPr>
          <a:xfrm>
            <a:off x="843966" y="5353993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DCC50-70A7-0745-BAF1-5DA2F1CC11DE}"/>
              </a:ext>
            </a:extLst>
          </p:cNvPr>
          <p:cNvSpPr txBox="1"/>
          <p:nvPr/>
        </p:nvSpPr>
        <p:spPr>
          <a:xfrm>
            <a:off x="3804223" y="3862404"/>
            <a:ext cx="341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BLOCK_3 (newly </a:t>
            </a:r>
            <a:r>
              <a:rPr lang="en-US" b="1" i="1" dirty="0">
                <a:solidFill>
                  <a:schemeClr val="bg1"/>
                </a:solidFill>
              </a:rPr>
              <a:t>declared</a:t>
            </a:r>
            <a:r>
              <a:rPr lang="en-US" dirty="0">
                <a:solidFill>
                  <a:schemeClr val="bg1"/>
                </a:solidFill>
              </a:rPr>
              <a:t> and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1" dirty="0">
                <a:solidFill>
                  <a:schemeClr val="bg1"/>
                </a:solidFill>
              </a:rPr>
              <a:t>changed</a:t>
            </a:r>
            <a:r>
              <a:rPr lang="en-US" dirty="0">
                <a:solidFill>
                  <a:schemeClr val="bg1"/>
                </a:solidFill>
              </a:rPr>
              <a:t> part)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24F6E-9595-3C43-AF38-46792FA62CBE}"/>
              </a:ext>
            </a:extLst>
          </p:cNvPr>
          <p:cNvSpPr txBox="1"/>
          <p:nvPr/>
        </p:nvSpPr>
        <p:spPr>
          <a:xfrm>
            <a:off x="1676698" y="5840548"/>
            <a:ext cx="54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Surface_101 (newly </a:t>
            </a:r>
            <a:r>
              <a:rPr lang="en-US" b="1" i="1" dirty="0">
                <a:solidFill>
                  <a:schemeClr val="bg1"/>
                </a:solidFill>
              </a:rPr>
              <a:t>declared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i="1" dirty="0">
                <a:solidFill>
                  <a:schemeClr val="bg1"/>
                </a:solidFill>
              </a:rPr>
              <a:t>changed</a:t>
            </a:r>
            <a:r>
              <a:rPr lang="en-US" dirty="0">
                <a:solidFill>
                  <a:schemeClr val="bg1"/>
                </a:solidFill>
              </a:rPr>
              <a:t> part)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B8B4FA-3200-474A-A704-20CBD6BD3E52}"/>
              </a:ext>
            </a:extLst>
          </p:cNvPr>
          <p:cNvCxnSpPr/>
          <p:nvPr/>
        </p:nvCxnSpPr>
        <p:spPr bwMode="auto">
          <a:xfrm flipH="1" flipV="1">
            <a:off x="2603798" y="5098298"/>
            <a:ext cx="419100" cy="73659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08197FA-780E-CA44-861C-A819E1917451}"/>
              </a:ext>
            </a:extLst>
          </p:cNvPr>
          <p:cNvSpPr txBox="1"/>
          <p:nvPr/>
        </p:nvSpPr>
        <p:spPr>
          <a:xfrm>
            <a:off x="3975433" y="5408748"/>
            <a:ext cx="216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Surface_1 (read in)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EF53E4-420B-384C-B5B5-73F208E144D5}"/>
              </a:ext>
            </a:extLst>
          </p:cNvPr>
          <p:cNvCxnSpPr/>
          <p:nvPr/>
        </p:nvCxnSpPr>
        <p:spPr bwMode="auto">
          <a:xfrm flipH="1" flipV="1">
            <a:off x="3200698" y="5225296"/>
            <a:ext cx="660400" cy="4064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716261-E99F-FD41-BF60-BF97B97EC14C}"/>
              </a:ext>
            </a:extLst>
          </p:cNvPr>
          <p:cNvCxnSpPr/>
          <p:nvPr/>
        </p:nvCxnSpPr>
        <p:spPr bwMode="auto">
          <a:xfrm>
            <a:off x="2077511" y="3681412"/>
            <a:ext cx="1420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3934B-00A0-9649-833F-B2E5CE416863}"/>
              </a:ext>
            </a:extLst>
          </p:cNvPr>
          <p:cNvCxnSpPr/>
          <p:nvPr/>
        </p:nvCxnSpPr>
        <p:spPr bwMode="auto">
          <a:xfrm>
            <a:off x="2062821" y="5053755"/>
            <a:ext cx="1420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66E3EC-08E3-C445-900A-25D850276266}"/>
              </a:ext>
            </a:extLst>
          </p:cNvPr>
          <p:cNvCxnSpPr/>
          <p:nvPr/>
        </p:nvCxnSpPr>
        <p:spPr bwMode="auto">
          <a:xfrm flipH="1">
            <a:off x="2077511" y="3700120"/>
            <a:ext cx="0" cy="1371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8208BF-7769-F146-845B-0FC967DE527B}"/>
              </a:ext>
            </a:extLst>
          </p:cNvPr>
          <p:cNvCxnSpPr/>
          <p:nvPr/>
        </p:nvCxnSpPr>
        <p:spPr bwMode="auto">
          <a:xfrm flipH="1">
            <a:off x="3483086" y="3685406"/>
            <a:ext cx="0" cy="1371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23" name="Picture 22" descr="naluOverset3dHybrid_uMag.0095.png">
            <a:extLst>
              <a:ext uri="{FF2B5EF4-FFF2-40B4-BE49-F238E27FC236}">
                <a16:creationId xmlns:a16="http://schemas.microsoft.com/office/drawing/2014/main" id="{F99FE58F-FD68-6343-A57D-2EB9F090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17" y="4842604"/>
            <a:ext cx="2160605" cy="176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EFE1B0-6FD3-6941-939A-90B06A3DD610}"/>
              </a:ext>
            </a:extLst>
          </p:cNvPr>
          <p:cNvSpPr txBox="1"/>
          <p:nvPr/>
        </p:nvSpPr>
        <p:spPr>
          <a:xfrm>
            <a:off x="7758486" y="659965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Fluids Hex/Tet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12DFAC-5349-4D45-93AE-A865638543E7}"/>
              </a:ext>
            </a:extLst>
          </p:cNvPr>
          <p:cNvSpPr txBox="1"/>
          <p:nvPr/>
        </p:nvSpPr>
        <p:spPr>
          <a:xfrm>
            <a:off x="10505710" y="656865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MMS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F94E30-EF68-D042-A6CD-BD35246DCBF9}"/>
              </a:ext>
            </a:extLst>
          </p:cNvPr>
          <p:cNvGrpSpPr/>
          <p:nvPr/>
        </p:nvGrpSpPr>
        <p:grpSpPr>
          <a:xfrm>
            <a:off x="9011374" y="1261019"/>
            <a:ext cx="2951939" cy="2518193"/>
            <a:chOff x="1605547" y="588823"/>
            <a:chExt cx="5167076" cy="535837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D40C50-1418-EC40-B7F3-62D15B1AA3E7}"/>
                </a:ext>
              </a:extLst>
            </p:cNvPr>
            <p:cNvGrpSpPr/>
            <p:nvPr/>
          </p:nvGrpSpPr>
          <p:grpSpPr>
            <a:xfrm>
              <a:off x="1618593" y="1191829"/>
              <a:ext cx="2382520" cy="52070"/>
              <a:chOff x="1618593" y="1191829"/>
              <a:chExt cx="2382520" cy="52070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A99D9C9-0501-F44C-B142-0F1C3E060DFC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77D0B1B8-9B80-6746-8624-6791BA0B21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15D9EEF8-4595-A343-8261-81A8111EE8F3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9328F51-DBB0-CA4A-9BD9-A7B0FB6B1C1B}"/>
                </a:ext>
              </a:extLst>
            </p:cNvPr>
            <p:cNvGrpSpPr/>
            <p:nvPr/>
          </p:nvGrpSpPr>
          <p:grpSpPr>
            <a:xfrm rot="5400000">
              <a:off x="453368" y="2363404"/>
              <a:ext cx="2382520" cy="52070"/>
              <a:chOff x="1618593" y="1191829"/>
              <a:chExt cx="2382520" cy="5207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17AD047E-4DB6-E242-87E2-CF348DA83892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115AB56B-31FE-1647-A776-49F90B8FF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89D716BA-3EF0-7247-B7EF-96157697645F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2E207C-63E0-FA44-BFA4-38B23ABE2A7B}"/>
                </a:ext>
              </a:extLst>
            </p:cNvPr>
            <p:cNvGrpSpPr/>
            <p:nvPr/>
          </p:nvGrpSpPr>
          <p:grpSpPr>
            <a:xfrm rot="5400000">
              <a:off x="2790168" y="2356442"/>
              <a:ext cx="2382520" cy="52070"/>
              <a:chOff x="1618593" y="1191829"/>
              <a:chExt cx="2382520" cy="5207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35DE16BB-DCFB-E649-B05D-6C02A7763519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9027FF37-AEBA-2643-B152-7FB5ECB15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602C52FA-21AA-9F4F-97D4-6060C36BFAF3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C5E996-FBE1-524E-BD6A-0C6C952FE2DB}"/>
                </a:ext>
              </a:extLst>
            </p:cNvPr>
            <p:cNvGrpSpPr/>
            <p:nvPr/>
          </p:nvGrpSpPr>
          <p:grpSpPr>
            <a:xfrm>
              <a:off x="1625098" y="3528040"/>
              <a:ext cx="2382520" cy="52070"/>
              <a:chOff x="1618593" y="1191829"/>
              <a:chExt cx="2382520" cy="5207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20CB0BD-2496-0D4F-8300-034589B66975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352E1F5-C756-2644-9A1F-860EF00D58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0D137DB-216A-4141-8792-CA8DE4A17FAC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975DCD-324E-2A4E-A3B1-508F80C059C9}"/>
                </a:ext>
              </a:extLst>
            </p:cNvPr>
            <p:cNvGrpSpPr/>
            <p:nvPr/>
          </p:nvGrpSpPr>
          <p:grpSpPr>
            <a:xfrm>
              <a:off x="1624943" y="3528629"/>
              <a:ext cx="2382520" cy="52070"/>
              <a:chOff x="1618593" y="1191829"/>
              <a:chExt cx="2382520" cy="52070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D824D569-F2E9-B545-862D-CAD7255FC2C7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F65492B-635C-B947-AECB-B6DFF91A0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9E868B4D-04C4-EB45-BE32-D054CBFD15A9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BAF9554-A2BE-7245-B3DE-8B706ECCD39D}"/>
                </a:ext>
              </a:extLst>
            </p:cNvPr>
            <p:cNvGrpSpPr/>
            <p:nvPr/>
          </p:nvGrpSpPr>
          <p:grpSpPr>
            <a:xfrm rot="5400000">
              <a:off x="459718" y="4700204"/>
              <a:ext cx="2382520" cy="52070"/>
              <a:chOff x="1618593" y="1191829"/>
              <a:chExt cx="2382520" cy="5207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8BAD3FF5-FFC3-674E-93F1-24C8630FDEBF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768100D-5A5C-2840-AF32-BFB492800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20471F3-0354-DE47-8A7F-5BB1D55F26D6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9F796C4-46B0-764F-BE41-32DB10C5BC9E}"/>
                </a:ext>
              </a:extLst>
            </p:cNvPr>
            <p:cNvGrpSpPr/>
            <p:nvPr/>
          </p:nvGrpSpPr>
          <p:grpSpPr>
            <a:xfrm rot="5400000">
              <a:off x="2796518" y="4693242"/>
              <a:ext cx="2382520" cy="52070"/>
              <a:chOff x="1618593" y="1191829"/>
              <a:chExt cx="2382520" cy="52070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2FAD8829-6C4A-274D-BE0B-82D1D358C7D6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CC001B71-3B26-E343-A0B5-91FC4D384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43AE3F32-185D-374B-A3C4-A88E4537848A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1340D93-E36D-344B-8A5B-1275E768EEB4}"/>
                </a:ext>
              </a:extLst>
            </p:cNvPr>
            <p:cNvGrpSpPr/>
            <p:nvPr/>
          </p:nvGrpSpPr>
          <p:grpSpPr>
            <a:xfrm>
              <a:off x="1631448" y="5864840"/>
              <a:ext cx="2382520" cy="52070"/>
              <a:chOff x="1618593" y="1191829"/>
              <a:chExt cx="2382520" cy="5207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18B4187-0ED2-2540-9CCF-0B942B70AD75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0A65597-2FB6-AF43-8641-7753185765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DADCC39-D07E-A140-AB3A-6A9FE71B122A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1221887-B6DB-D944-B7C5-948F5C667989}"/>
                </a:ext>
              </a:extLst>
            </p:cNvPr>
            <p:cNvGrpSpPr/>
            <p:nvPr/>
          </p:nvGrpSpPr>
          <p:grpSpPr>
            <a:xfrm>
              <a:off x="3120666" y="1649418"/>
              <a:ext cx="1240743" cy="1106953"/>
              <a:chOff x="3086704" y="1603654"/>
              <a:chExt cx="2457614" cy="2472348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5A179ED3-D986-0348-98A3-BDE6A11092B7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7525CA49-85BF-9644-A5F6-142C6E492B79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5883D306-FED6-A548-B6E4-041FE7B5D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BD012028-CA49-034D-91E5-3BE884295D05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9B67D005-0E5E-5F47-847C-B094070DE401}"/>
                  </a:ext>
                </a:extLst>
              </p:cNvPr>
              <p:cNvGrpSpPr/>
              <p:nvPr/>
            </p:nvGrpSpPr>
            <p:grpSpPr>
              <a:xfrm rot="5400000">
                <a:off x="1941091" y="2749267"/>
                <a:ext cx="2472348" cy="181121"/>
                <a:chOff x="1528765" y="1131369"/>
                <a:chExt cx="2472348" cy="181121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FDAAD426-BFE8-AD44-942F-CE6C4D060C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28765" y="1131369"/>
                  <a:ext cx="204229" cy="181121"/>
                </a:xfrm>
                <a:prstGeom prst="ellipse">
                  <a:avLst/>
                </a:prstGeom>
                <a:solidFill>
                  <a:srgbClr val="C00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0F0DE27-D676-584D-97D0-B9F4D83A6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C919D30E-F067-0F45-B328-D910306CD92C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65B9EA39-B3F6-9E4E-B38C-382CDB4A175A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56EBF0E6-623B-7E4E-AC2C-37A24877E68E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8B4C1504-A1A2-F94F-9DC5-171166456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1CC31FE3-D891-4742-A92D-4F9598E05BFA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B885C889-A6AA-EB40-A612-8DB9809D74FE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39B337F5-2511-1742-B631-1C5B9F91C01A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75644878-EDAA-114D-925E-24EC941524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B5C3F5DD-EACF-4C4B-92D9-B14672904DE2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E3CF94-AD2E-8F46-B410-DFFA110AB9DA}"/>
                </a:ext>
              </a:extLst>
            </p:cNvPr>
            <p:cNvGrpSpPr/>
            <p:nvPr/>
          </p:nvGrpSpPr>
          <p:grpSpPr>
            <a:xfrm>
              <a:off x="3155294" y="2732781"/>
              <a:ext cx="1206115" cy="1069851"/>
              <a:chOff x="3155293" y="1686517"/>
              <a:chExt cx="2389025" cy="2389482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DABAFDF-2A32-BD4A-8851-3B1BCB546455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B287AED3-9C5C-F849-BD37-9CB55917EED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FD585A70-44AC-7B40-BB86-0C1342F1D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382DC368-CF22-A441-937D-81B4C75B227C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E7B5C7BE-480D-2A43-9341-3EFED674DC9C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EDAC00CF-8915-904C-A76E-64177C3AC30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1E108F7-D76C-1B47-8551-949D47C03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22EA52B8-3082-2541-9A2A-B91818A1CE0F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E53035C-0FD1-F541-BC15-A368025258F6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BB6D1F11-0FC3-0647-87D3-E910A90D58B8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8B9BB147-266E-B64E-A32F-5D82420E3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EAB72B48-9D04-C949-A783-76424297974C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1A1F8F54-C5A6-9C4C-BFAA-CAB2F98A7295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2FBEA9F0-28D5-2F45-BA93-EDCDE1055E18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44AE1B-E7C6-584A-9877-29C2C67E4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523D3453-8EE0-A042-A8C7-E3797D97D477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C854299-8013-7548-AF2E-107CDB2ABFCA}"/>
                </a:ext>
              </a:extLst>
            </p:cNvPr>
            <p:cNvGrpSpPr/>
            <p:nvPr/>
          </p:nvGrpSpPr>
          <p:grpSpPr>
            <a:xfrm>
              <a:off x="3154845" y="3779022"/>
              <a:ext cx="1206115" cy="1069851"/>
              <a:chOff x="3155293" y="1686517"/>
              <a:chExt cx="2389025" cy="2389482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1F8511DE-488E-6B44-B7F8-24A4323BFB1B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AB05DD7-7A91-564B-82AA-5C5780266BF5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6C1A261-1B5B-7E45-9BD4-F1E7E28AF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CC406107-5D89-2544-A2F6-D657AF706BF7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041C323-1B2B-9A4A-A0A3-49DDB1ADD729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055F68B0-F762-F04A-8142-FE8D17CC18A8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2FD6BCC-5E0E-864B-8DF3-06E4425E6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9EB412B2-4E6F-124A-973C-6D4E2EA63AA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BEDE9A2-5EAE-EA4F-A51D-F50C4E2D86C2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89ECF7BB-B152-E643-8A69-CAA748091C6A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4C4A0605-DA00-6343-894D-2A8571DAD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1D52157-166C-1B4E-95A8-965B7EC3DED6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0BA5E48-870C-3A4D-8D3E-BE5BBC1C8C12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866DE0F3-6DA5-C54C-851D-70824F938B4C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B27A967-80B1-D44D-B7F6-41EDD07B8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11A1835B-E69D-4547-A522-A8E3B2C5783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4CFE0F-CEAE-0A4F-AC83-AF2C70E8F296}"/>
                </a:ext>
              </a:extLst>
            </p:cNvPr>
            <p:cNvGrpSpPr/>
            <p:nvPr/>
          </p:nvGrpSpPr>
          <p:grpSpPr>
            <a:xfrm>
              <a:off x="4338171" y="1685298"/>
              <a:ext cx="1206115" cy="1069851"/>
              <a:chOff x="3155293" y="1686517"/>
              <a:chExt cx="2389025" cy="2389482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96478C05-C6B9-8747-B92B-1034D0D8F08A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528B810F-DBD6-EA49-938C-ACE7FE056D07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81C17893-FA9F-2E48-9646-9867357EB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CF12844C-9079-8B4F-A51C-47E47281264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18AE709-D458-3044-BCBD-AFACE200634D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19AC64C7-0DF1-FB4C-8648-21D609EACB14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B943F56-765B-D04E-ACF8-FA7C37BC0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E22AFB1A-96E4-DC40-9BC0-F54D3BB24114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F13BB45-C818-F044-A03B-E081F13E5957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13F9141-A8D2-9447-B3B2-97DB1DFA26B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20AC0B2F-6240-0244-8620-88F9A25DB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7EA91E18-0093-F34B-AB61-1A4C52777BB2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82B7E2A0-E0D2-E649-A88E-919B3CA23750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B24C516-87C2-1C4C-AA47-D4128A995611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8D98F45B-3A2C-594A-88E0-C2DDE9E8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9C73F4B-7812-8240-B32A-5A155098E161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00254FD-F3F6-C944-AB66-1B6FAC53611E}"/>
                </a:ext>
              </a:extLst>
            </p:cNvPr>
            <p:cNvGrpSpPr/>
            <p:nvPr/>
          </p:nvGrpSpPr>
          <p:grpSpPr>
            <a:xfrm>
              <a:off x="4336747" y="2734134"/>
              <a:ext cx="1206115" cy="1069851"/>
              <a:chOff x="3155293" y="1686517"/>
              <a:chExt cx="2389025" cy="2389482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A2FC9F72-10EB-A947-B86F-8108B13D8390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C49AD102-A3E2-784C-A718-7B7FDD4646DF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36FABBB3-1F3B-074B-908C-8EA484B43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9EAF5584-942A-0248-BC4F-BE1394E213E3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3F7E3DA-DF21-D24C-983B-87686A772B81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4CBE4E9F-7C16-EE4F-BFA1-67F6E998822E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1EB303F4-B297-784B-94E2-9D31971D3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939C7856-641B-8745-90FB-59CC29A78C83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75B2371D-14BD-CE45-A89F-7EEB156D2A97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EF41389C-70D4-E748-B0F7-9F7ABA20725C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BB124DF-5ABC-5B42-B46B-89281B14F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3D1D05FF-5D99-7B41-A298-F47BBEB45D59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5E2E2E1-A93A-0A40-AB40-F7B584B9BC0B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D297DEDA-B825-E549-8628-555B3AF956A2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2E21BAB-3B4E-E849-B944-6F169AD25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10A74949-9379-244E-807C-6F2DF3460AC5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B101B54-1E06-A341-A7F9-03DAFDBAE11E}"/>
                </a:ext>
              </a:extLst>
            </p:cNvPr>
            <p:cNvGrpSpPr/>
            <p:nvPr/>
          </p:nvGrpSpPr>
          <p:grpSpPr>
            <a:xfrm>
              <a:off x="4342013" y="3775904"/>
              <a:ext cx="1206115" cy="1069851"/>
              <a:chOff x="3155293" y="1686517"/>
              <a:chExt cx="2389025" cy="2389482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B0F50457-25C4-E749-A4AB-11B04ADA8BE1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83F5E086-7851-5040-8E99-A4FE1F62A268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CCFB6913-2FD1-2E42-8318-C2C070184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72F0AB8-F5A3-5342-93EA-817BDB3BCF15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DD948FF-CADF-0D4A-8D14-29888BF7FAEA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FE997C3A-C39D-DB48-8E6F-CAEE3047E54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3AE42ED3-F741-FE40-B9B0-730DF7E793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9BA4B2F1-C191-6C4C-ABE1-BC46CD87E92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57A2DFF-D9FF-9744-A1F0-7C3FB94A768D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3D6A9A30-8EC9-124A-A5D3-A0F4B3AF74A4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DEDB7980-DDA6-8249-BD55-B3226A262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69DC2BA-F00B-D04A-8EFD-523FE16C22D9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1A25223-4419-C74E-8F74-ABE63210BD21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1069DA7E-DCE4-4B4B-9838-FA2EC0FDE912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1FB8C3F-AA45-4148-9111-344E5597D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A0CF4F65-C457-FD4C-AF47-F73383934072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A3847A-FF82-4541-8104-58EEA0B9A67E}"/>
                </a:ext>
              </a:extLst>
            </p:cNvPr>
            <p:cNvGrpSpPr/>
            <p:nvPr/>
          </p:nvGrpSpPr>
          <p:grpSpPr>
            <a:xfrm>
              <a:off x="3961743" y="3520771"/>
              <a:ext cx="2389356" cy="2389766"/>
              <a:chOff x="3155293" y="1686517"/>
              <a:chExt cx="2389025" cy="2389482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D09CB1D8-A637-5E4B-9842-85C235341FA2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FC436DD-58D5-7B49-BA5A-2A7018BF45C9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C2C5704-A138-BF46-8E88-FD2A14C96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A67F5767-8C77-F844-97B6-E66970EBD610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349E23F-E3D9-9440-B2B1-552049F088A9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65AD6ECF-8328-D34D-BB75-F46161852309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5DBF3BB-7E10-234E-84D8-CA590C091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40FD0AF-7AF0-B041-A997-232EA5D8524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9627D49-FFAF-D74E-8322-82B19AD108C3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DC33857-D157-A644-8F6C-664D49B1F656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8F21453-9412-B941-A56F-DCF6D77C4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2F6B9257-E2F9-6E4F-87AA-0DF8866D42D2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18547E5-CF78-9749-B306-70734AB406B6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DAF64BD-E834-5B42-92B9-EF6A24798111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50FD8DB2-D223-144A-9993-869132D7B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8ED772F-F05B-954D-B213-18E928C3D29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4178762-CA9C-A044-812A-24CF7BC0356F}"/>
                </a:ext>
              </a:extLst>
            </p:cNvPr>
            <p:cNvGrpSpPr/>
            <p:nvPr/>
          </p:nvGrpSpPr>
          <p:grpSpPr>
            <a:xfrm>
              <a:off x="3955238" y="1190344"/>
              <a:ext cx="2389356" cy="2389766"/>
              <a:chOff x="3155293" y="1686517"/>
              <a:chExt cx="2389025" cy="2389482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0BEE0F5-E607-2449-934D-F7803BF05B31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55C8D81-EBDD-E743-877B-902D207D7149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0BDE5D0-AA00-8A45-BF10-CA9A1E91D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AB885DE7-1810-154D-81B6-EAE5FEB060B7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730803D-9A1E-954A-8118-7C5537D39F07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0F34F2F-0B0E-7948-AD09-7A21F41DB97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13D38496-3105-9642-8606-0794356E8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E588D27-4619-9943-9CF5-10727CA08F34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A7CBDCD3-3146-1D4E-8252-A94B05655B24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CEF2722-D014-D645-AAE8-B54E5395447A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829EB170-93A5-0541-90CD-E24278163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06900A9-BCDF-294E-A3A0-065EA2D0A1A6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695535A-5AB9-C344-87D6-919E123DE15D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FF2FAFD-608F-2F41-B2FA-B0B653C8D18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CB79663-0D51-9341-8499-6C9A4E03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91B6B996-194F-5F49-A990-3D752EF5C80D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D9F424-CF88-F146-9298-A6FCB5AD85F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27391" y="2695658"/>
              <a:ext cx="91440" cy="9144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B1E23B5-97B0-9540-8AAD-9E501F4DFC5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19209" y="3741879"/>
              <a:ext cx="91440" cy="9144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D8F298-FC86-E443-8DCE-BC0BB33807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19209" y="4788947"/>
              <a:ext cx="91440" cy="9144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D305E63-0A66-0F4A-8E97-330025805F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062" y="1652965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B5BA48F-AE86-9640-ACA7-3C9D552A16B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13412" y="270168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7AE2C5-F9EA-0447-B872-6157305822B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14792" y="3747472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C54054B-CD7B-D14E-B0AC-F9498483B2C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14791" y="4793025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08EFD-287F-7343-98D0-C806CA1BEFB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97446" y="478651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4B4E2C7-CCC7-4E41-9B1E-6019E1270D9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91951" y="374657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ED21BEE-E3DB-9D46-85D6-55CD9C44A7E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84010" y="2695658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C1F6850-DCE0-5444-9052-BD4F9371109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84010" y="165743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F7D840E-06B9-7749-80A7-6A0E97E56A4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277679" y="1171509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53041B-4662-384B-810B-96EEB6E3B75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278993" y="35077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983B9B3-59E1-1540-A708-CD84DAC104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284029" y="58318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D4E1F8A-A76E-C246-A12C-CE607D36C1E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51583" y="5844866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4E013EC-61B2-BC41-9B03-EEF58DC7292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18594" y="5851216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83C4C48-9807-614C-AC3A-2D19C4471D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11820" y="35077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2652FEC-F6EB-2946-AF2C-05C9348FA03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41847" y="3508309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5ABC460-8A6C-244C-BDEC-9F56979526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05547" y="117958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4328DCF-2DB6-6247-83E0-500EF094A76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5807" y="1177859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B8B0850-0EC3-6E4D-B736-1515F1492E75}"/>
                </a:ext>
              </a:extLst>
            </p:cNvPr>
            <p:cNvCxnSpPr>
              <a:cxnSpLocks/>
              <a:stCxn id="62" idx="4"/>
              <a:endCxn id="200" idx="4"/>
            </p:cNvCxnSpPr>
            <p:nvPr/>
          </p:nvCxnSpPr>
          <p:spPr>
            <a:xfrm>
              <a:off x="1605547" y="1225308"/>
              <a:ext cx="1515119" cy="469830"/>
            </a:xfrm>
            <a:prstGeom prst="straightConnector1">
              <a:avLst/>
            </a:prstGeom>
            <a:ln w="28575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9233052-0D34-3347-A1FC-92A4DD4F7809}"/>
                </a:ext>
              </a:extLst>
            </p:cNvPr>
            <p:cNvCxnSpPr>
              <a:cxnSpLocks/>
              <a:stCxn id="63" idx="1"/>
              <a:endCxn id="200" idx="1"/>
            </p:cNvCxnSpPr>
            <p:nvPr/>
          </p:nvCxnSpPr>
          <p:spPr>
            <a:xfrm flipH="1">
              <a:off x="3198715" y="1191250"/>
              <a:ext cx="815141" cy="471559"/>
            </a:xfrm>
            <a:prstGeom prst="straightConnector1">
              <a:avLst/>
            </a:prstGeom>
            <a:ln w="28575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802661B-2A48-3240-8C27-D44F48FF7566}"/>
                </a:ext>
              </a:extLst>
            </p:cNvPr>
            <p:cNvCxnSpPr>
              <a:cxnSpLocks/>
              <a:stCxn id="60" idx="5"/>
              <a:endCxn id="200" idx="5"/>
            </p:cNvCxnSpPr>
            <p:nvPr/>
          </p:nvCxnSpPr>
          <p:spPr>
            <a:xfrm flipV="1">
              <a:off x="1625211" y="1727467"/>
              <a:ext cx="1508846" cy="1858302"/>
            </a:xfrm>
            <a:prstGeom prst="straightConnector1">
              <a:avLst/>
            </a:prstGeom>
            <a:ln w="28575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37F2B5E-462B-6C47-81EE-AC79E7BC0BF5}"/>
                </a:ext>
              </a:extLst>
            </p:cNvPr>
            <p:cNvCxnSpPr>
              <a:cxnSpLocks/>
              <a:stCxn id="61" idx="3"/>
              <a:endCxn id="200" idx="7"/>
            </p:cNvCxnSpPr>
            <p:nvPr/>
          </p:nvCxnSpPr>
          <p:spPr>
            <a:xfrm flipH="1" flipV="1">
              <a:off x="3198715" y="1727467"/>
              <a:ext cx="756523" cy="1794233"/>
            </a:xfrm>
            <a:prstGeom prst="straightConnector1">
              <a:avLst/>
            </a:prstGeom>
            <a:ln w="28575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BB3F130-69E2-EE45-B6BD-4F5B99FBFF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637549" y="1114469"/>
              <a:ext cx="1054673" cy="3381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A614E49-2C68-AA4C-B9DB-4E068793ACB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20840" y="1124978"/>
              <a:ext cx="1054673" cy="338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7BD06E7-C3D6-9049-A1E1-0232DC36081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003292" y="1153294"/>
              <a:ext cx="1054673" cy="338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1635594-2E08-E848-A354-BDD58D350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7671" y="1692140"/>
              <a:ext cx="1189232" cy="29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BE0FEAA-42A0-1A4F-9591-5840B84E3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9565" y="2741378"/>
              <a:ext cx="1189232" cy="29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E7DF7A8-C654-0B49-A3B7-DD1DF1834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391" y="3787599"/>
              <a:ext cx="1189232" cy="29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6BB7563-06EF-C841-8799-4BA8407A1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450" y="4833839"/>
              <a:ext cx="1189232" cy="29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CF6017C-AB6F-7E4C-B249-892FC051887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36702" y="5323401"/>
              <a:ext cx="1054673" cy="338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5ACDC7-CC6C-4D4C-97ED-4DB7918C8BC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019154" y="5351717"/>
              <a:ext cx="1054673" cy="338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AE75482-71E7-3442-ADEE-321BD30F0B9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637549" y="5418166"/>
              <a:ext cx="1054673" cy="3381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DEFDAA4A-A654-9847-B561-2C935B04F619}"/>
              </a:ext>
            </a:extLst>
          </p:cNvPr>
          <p:cNvSpPr txBox="1"/>
          <p:nvPr/>
        </p:nvSpPr>
        <p:spPr>
          <a:xfrm flipH="1">
            <a:off x="9499615" y="3931248"/>
            <a:ext cx="2243469" cy="4293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Constraint-based</a:t>
            </a: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1818D9B4-5745-6752-4474-2670010CA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630" y="4491583"/>
            <a:ext cx="2313564" cy="2057400"/>
          </a:xfrm>
          <a:prstGeom prst="rect">
            <a:avLst/>
          </a:prstGeom>
        </p:spPr>
      </p:pic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D91B2CB1-63B3-C6FD-0767-99B9F765E53A}"/>
              </a:ext>
            </a:extLst>
          </p:cNvPr>
          <p:cNvCxnSpPr>
            <a:cxnSpLocks/>
          </p:cNvCxnSpPr>
          <p:nvPr/>
        </p:nvCxnSpPr>
        <p:spPr bwMode="auto">
          <a:xfrm flipV="1">
            <a:off x="5596210" y="3879838"/>
            <a:ext cx="3186801" cy="159466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380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ntent Placeholder 230">
            <a:extLst>
              <a:ext uri="{FF2B5EF4-FFF2-40B4-BE49-F238E27FC236}">
                <a16:creationId xmlns:a16="http://schemas.microsoft.com/office/drawing/2014/main" id="{9A29C51E-D02C-BBB1-FC8F-4852063435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7897180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Implicit, constraint-based overset-based approach, AKA, Chimera”, </a:t>
            </a:r>
            <a:r>
              <a:rPr lang="en-US" dirty="0" err="1"/>
              <a:t>Chesshire</a:t>
            </a:r>
            <a:r>
              <a:rPr lang="en-US" dirty="0"/>
              <a:t> and Henshaw, J. </a:t>
            </a:r>
            <a:r>
              <a:rPr lang="en-US" dirty="0" err="1"/>
              <a:t>Comput</a:t>
            </a:r>
            <a:r>
              <a:rPr lang="en-US" dirty="0"/>
              <a:t>. Phys. 90 (1990)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Does not require presumed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 to Sharma et al, J. </a:t>
            </a:r>
            <a:r>
              <a:rPr lang="en-US" dirty="0" err="1"/>
              <a:t>Comput</a:t>
            </a:r>
            <a:r>
              <a:rPr lang="en-US" dirty="0"/>
              <a:t>. Phys. (2021), however, STK-based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82365-DD69-984E-89C3-7CBDC402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Overset: Freedom for Generalized Motion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E8B7D-E937-1B45-BDC4-46775842F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NaluUnitDeclareIntersectedOnly.png">
            <a:extLst>
              <a:ext uri="{FF2B5EF4-FFF2-40B4-BE49-F238E27FC236}">
                <a16:creationId xmlns:a16="http://schemas.microsoft.com/office/drawing/2014/main" id="{B8CCFAF0-B477-2342-9062-4C10815B2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6175" r="3067" b="5415"/>
          <a:stretch/>
        </p:blipFill>
        <p:spPr>
          <a:xfrm>
            <a:off x="617952" y="3233745"/>
            <a:ext cx="6638548" cy="33629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9748454-7DB4-2F4F-98B9-C229BE8B0E10}"/>
              </a:ext>
            </a:extLst>
          </p:cNvPr>
          <p:cNvGrpSpPr/>
          <p:nvPr/>
        </p:nvGrpSpPr>
        <p:grpSpPr>
          <a:xfrm>
            <a:off x="6959734" y="2926426"/>
            <a:ext cx="1942421" cy="1923670"/>
            <a:chOff x="7201579" y="1186520"/>
            <a:chExt cx="1942421" cy="1923670"/>
          </a:xfrm>
        </p:grpSpPr>
        <p:pic>
          <p:nvPicPr>
            <p:cNvPr id="9" name="Picture 8" descr="NaluUnitDeclareOversetOnly.png">
              <a:extLst>
                <a:ext uri="{FF2B5EF4-FFF2-40B4-BE49-F238E27FC236}">
                  <a16:creationId xmlns:a16="http://schemas.microsoft.com/office/drawing/2014/main" id="{99AA9E59-49CA-6543-8FF1-2FCE447C4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4" t="7096" r="41709" b="24663"/>
            <a:stretch/>
          </p:blipFill>
          <p:spPr>
            <a:xfrm>
              <a:off x="7201579" y="1186520"/>
              <a:ext cx="1942421" cy="19236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A8ADA6-E4A8-0A41-A572-320CC64B6E30}"/>
                </a:ext>
              </a:extLst>
            </p:cNvPr>
            <p:cNvSpPr txBox="1"/>
            <p:nvPr/>
          </p:nvSpPr>
          <p:spPr>
            <a:xfrm>
              <a:off x="7626468" y="2670154"/>
              <a:ext cx="1223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BLOCK_2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C7BBBA-4C3B-C54F-B1F3-B9769C4A761D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2226" y="3233745"/>
            <a:ext cx="4765247" cy="112118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091749-E530-404A-BD21-FCF10B574D47}"/>
              </a:ext>
            </a:extLst>
          </p:cNvPr>
          <p:cNvSpPr txBox="1"/>
          <p:nvPr/>
        </p:nvSpPr>
        <p:spPr>
          <a:xfrm>
            <a:off x="843966" y="5353993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DCC50-70A7-0745-BAF1-5DA2F1CC11DE}"/>
              </a:ext>
            </a:extLst>
          </p:cNvPr>
          <p:cNvSpPr txBox="1"/>
          <p:nvPr/>
        </p:nvSpPr>
        <p:spPr>
          <a:xfrm>
            <a:off x="3804223" y="3862404"/>
            <a:ext cx="341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BLOCK_3 (newly </a:t>
            </a:r>
            <a:r>
              <a:rPr lang="en-US" b="1" i="1" dirty="0">
                <a:solidFill>
                  <a:schemeClr val="bg1"/>
                </a:solidFill>
              </a:rPr>
              <a:t>declared</a:t>
            </a:r>
            <a:r>
              <a:rPr lang="en-US" dirty="0">
                <a:solidFill>
                  <a:schemeClr val="bg1"/>
                </a:solidFill>
              </a:rPr>
              <a:t> and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1" dirty="0">
                <a:solidFill>
                  <a:schemeClr val="bg1"/>
                </a:solidFill>
              </a:rPr>
              <a:t>changed</a:t>
            </a:r>
            <a:r>
              <a:rPr lang="en-US" dirty="0">
                <a:solidFill>
                  <a:schemeClr val="bg1"/>
                </a:solidFill>
              </a:rPr>
              <a:t> part)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24F6E-9595-3C43-AF38-46792FA62CBE}"/>
              </a:ext>
            </a:extLst>
          </p:cNvPr>
          <p:cNvSpPr txBox="1"/>
          <p:nvPr/>
        </p:nvSpPr>
        <p:spPr>
          <a:xfrm>
            <a:off x="1676698" y="5840548"/>
            <a:ext cx="549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Surface_101 (newly </a:t>
            </a:r>
            <a:r>
              <a:rPr lang="en-US" b="1" i="1" dirty="0">
                <a:solidFill>
                  <a:schemeClr val="bg1"/>
                </a:solidFill>
              </a:rPr>
              <a:t>declared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i="1" dirty="0">
                <a:solidFill>
                  <a:schemeClr val="bg1"/>
                </a:solidFill>
              </a:rPr>
              <a:t>changed</a:t>
            </a:r>
            <a:r>
              <a:rPr lang="en-US" dirty="0">
                <a:solidFill>
                  <a:schemeClr val="bg1"/>
                </a:solidFill>
              </a:rPr>
              <a:t> part)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B8B4FA-3200-474A-A704-20CBD6BD3E52}"/>
              </a:ext>
            </a:extLst>
          </p:cNvPr>
          <p:cNvCxnSpPr/>
          <p:nvPr/>
        </p:nvCxnSpPr>
        <p:spPr bwMode="auto">
          <a:xfrm flipH="1" flipV="1">
            <a:off x="2603798" y="5098298"/>
            <a:ext cx="419100" cy="73659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08197FA-780E-CA44-861C-A819E1917451}"/>
              </a:ext>
            </a:extLst>
          </p:cNvPr>
          <p:cNvSpPr txBox="1"/>
          <p:nvPr/>
        </p:nvSpPr>
        <p:spPr>
          <a:xfrm>
            <a:off x="3975433" y="5408748"/>
            <a:ext cx="216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Surface_1 (read in)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EF53E4-420B-384C-B5B5-73F208E144D5}"/>
              </a:ext>
            </a:extLst>
          </p:cNvPr>
          <p:cNvCxnSpPr/>
          <p:nvPr/>
        </p:nvCxnSpPr>
        <p:spPr bwMode="auto">
          <a:xfrm flipH="1" flipV="1">
            <a:off x="3200698" y="5225296"/>
            <a:ext cx="660400" cy="4064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716261-E99F-FD41-BF60-BF97B97EC14C}"/>
              </a:ext>
            </a:extLst>
          </p:cNvPr>
          <p:cNvCxnSpPr/>
          <p:nvPr/>
        </p:nvCxnSpPr>
        <p:spPr bwMode="auto">
          <a:xfrm>
            <a:off x="2077511" y="3681412"/>
            <a:ext cx="1420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3934B-00A0-9649-833F-B2E5CE416863}"/>
              </a:ext>
            </a:extLst>
          </p:cNvPr>
          <p:cNvCxnSpPr/>
          <p:nvPr/>
        </p:nvCxnSpPr>
        <p:spPr bwMode="auto">
          <a:xfrm>
            <a:off x="2062821" y="5053755"/>
            <a:ext cx="1420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66E3EC-08E3-C445-900A-25D850276266}"/>
              </a:ext>
            </a:extLst>
          </p:cNvPr>
          <p:cNvCxnSpPr/>
          <p:nvPr/>
        </p:nvCxnSpPr>
        <p:spPr bwMode="auto">
          <a:xfrm flipH="1">
            <a:off x="2077511" y="3700120"/>
            <a:ext cx="0" cy="1371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8208BF-7769-F146-845B-0FC967DE527B}"/>
              </a:ext>
            </a:extLst>
          </p:cNvPr>
          <p:cNvCxnSpPr/>
          <p:nvPr/>
        </p:nvCxnSpPr>
        <p:spPr bwMode="auto">
          <a:xfrm flipH="1">
            <a:off x="3483086" y="3685406"/>
            <a:ext cx="0" cy="1371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23" name="Picture 22" descr="naluOverset3dHybrid_uMag.0095.png">
            <a:extLst>
              <a:ext uri="{FF2B5EF4-FFF2-40B4-BE49-F238E27FC236}">
                <a16:creationId xmlns:a16="http://schemas.microsoft.com/office/drawing/2014/main" id="{F99FE58F-FD68-6343-A57D-2EB9F090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17" y="4842604"/>
            <a:ext cx="2160605" cy="17612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EFE1B0-6FD3-6941-939A-90B06A3DD610}"/>
              </a:ext>
            </a:extLst>
          </p:cNvPr>
          <p:cNvSpPr txBox="1"/>
          <p:nvPr/>
        </p:nvSpPr>
        <p:spPr>
          <a:xfrm>
            <a:off x="7758486" y="659965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Fluids Hex/Tet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12DFAC-5349-4D45-93AE-A865638543E7}"/>
              </a:ext>
            </a:extLst>
          </p:cNvPr>
          <p:cNvSpPr txBox="1"/>
          <p:nvPr/>
        </p:nvSpPr>
        <p:spPr>
          <a:xfrm>
            <a:off x="10505710" y="656865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MMS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F94E30-EF68-D042-A6CD-BD35246DCBF9}"/>
              </a:ext>
            </a:extLst>
          </p:cNvPr>
          <p:cNvGrpSpPr/>
          <p:nvPr/>
        </p:nvGrpSpPr>
        <p:grpSpPr>
          <a:xfrm>
            <a:off x="9011374" y="1261019"/>
            <a:ext cx="2951939" cy="2518193"/>
            <a:chOff x="1605547" y="588823"/>
            <a:chExt cx="5167076" cy="535837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D40C50-1418-EC40-B7F3-62D15B1AA3E7}"/>
                </a:ext>
              </a:extLst>
            </p:cNvPr>
            <p:cNvGrpSpPr/>
            <p:nvPr/>
          </p:nvGrpSpPr>
          <p:grpSpPr>
            <a:xfrm>
              <a:off x="1618593" y="1191829"/>
              <a:ext cx="2382520" cy="52070"/>
              <a:chOff x="1618593" y="1191829"/>
              <a:chExt cx="2382520" cy="52070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A99D9C9-0501-F44C-B142-0F1C3E060DFC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77D0B1B8-9B80-6746-8624-6791BA0B21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15D9EEF8-4595-A343-8261-81A8111EE8F3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9328F51-DBB0-CA4A-9BD9-A7B0FB6B1C1B}"/>
                </a:ext>
              </a:extLst>
            </p:cNvPr>
            <p:cNvGrpSpPr/>
            <p:nvPr/>
          </p:nvGrpSpPr>
          <p:grpSpPr>
            <a:xfrm rot="5400000">
              <a:off x="453368" y="2363404"/>
              <a:ext cx="2382520" cy="52070"/>
              <a:chOff x="1618593" y="1191829"/>
              <a:chExt cx="2382520" cy="5207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17AD047E-4DB6-E242-87E2-CF348DA83892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115AB56B-31FE-1647-A776-49F90B8FF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89D716BA-3EF0-7247-B7EF-96157697645F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2E207C-63E0-FA44-BFA4-38B23ABE2A7B}"/>
                </a:ext>
              </a:extLst>
            </p:cNvPr>
            <p:cNvGrpSpPr/>
            <p:nvPr/>
          </p:nvGrpSpPr>
          <p:grpSpPr>
            <a:xfrm rot="5400000">
              <a:off x="2790168" y="2356442"/>
              <a:ext cx="2382520" cy="52070"/>
              <a:chOff x="1618593" y="1191829"/>
              <a:chExt cx="2382520" cy="5207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35DE16BB-DCFB-E649-B05D-6C02A7763519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9027FF37-AEBA-2643-B152-7FB5ECB15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602C52FA-21AA-9F4F-97D4-6060C36BFAF3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C5E996-FBE1-524E-BD6A-0C6C952FE2DB}"/>
                </a:ext>
              </a:extLst>
            </p:cNvPr>
            <p:cNvGrpSpPr/>
            <p:nvPr/>
          </p:nvGrpSpPr>
          <p:grpSpPr>
            <a:xfrm>
              <a:off x="1625098" y="3528040"/>
              <a:ext cx="2382520" cy="52070"/>
              <a:chOff x="1618593" y="1191829"/>
              <a:chExt cx="2382520" cy="5207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20CB0BD-2496-0D4F-8300-034589B66975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352E1F5-C756-2644-9A1F-860EF00D58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0D137DB-216A-4141-8792-CA8DE4A17FAC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975DCD-324E-2A4E-A3B1-508F80C059C9}"/>
                </a:ext>
              </a:extLst>
            </p:cNvPr>
            <p:cNvGrpSpPr/>
            <p:nvPr/>
          </p:nvGrpSpPr>
          <p:grpSpPr>
            <a:xfrm>
              <a:off x="1624943" y="3528629"/>
              <a:ext cx="2382520" cy="52070"/>
              <a:chOff x="1618593" y="1191829"/>
              <a:chExt cx="2382520" cy="52070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D824D569-F2E9-B545-862D-CAD7255FC2C7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F65492B-635C-B947-AECB-B6DFF91A0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9E868B4D-04C4-EB45-BE32-D054CBFD15A9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BAF9554-A2BE-7245-B3DE-8B706ECCD39D}"/>
                </a:ext>
              </a:extLst>
            </p:cNvPr>
            <p:cNvGrpSpPr/>
            <p:nvPr/>
          </p:nvGrpSpPr>
          <p:grpSpPr>
            <a:xfrm rot="5400000">
              <a:off x="459718" y="4700204"/>
              <a:ext cx="2382520" cy="52070"/>
              <a:chOff x="1618593" y="1191829"/>
              <a:chExt cx="2382520" cy="5207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8BAD3FF5-FFC3-674E-93F1-24C8630FDEBF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768100D-5A5C-2840-AF32-BFB492800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20471F3-0354-DE47-8A7F-5BB1D55F26D6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9F796C4-46B0-764F-BE41-32DB10C5BC9E}"/>
                </a:ext>
              </a:extLst>
            </p:cNvPr>
            <p:cNvGrpSpPr/>
            <p:nvPr/>
          </p:nvGrpSpPr>
          <p:grpSpPr>
            <a:xfrm rot="5400000">
              <a:off x="2796518" y="4693242"/>
              <a:ext cx="2382520" cy="52070"/>
              <a:chOff x="1618593" y="1191829"/>
              <a:chExt cx="2382520" cy="52070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2FAD8829-6C4A-274D-BE0B-82D1D358C7D6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CC001B71-3B26-E343-A0B5-91FC4D384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43AE3F32-185D-374B-A3C4-A88E4537848A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1340D93-E36D-344B-8A5B-1275E768EEB4}"/>
                </a:ext>
              </a:extLst>
            </p:cNvPr>
            <p:cNvGrpSpPr/>
            <p:nvPr/>
          </p:nvGrpSpPr>
          <p:grpSpPr>
            <a:xfrm>
              <a:off x="1631448" y="5864840"/>
              <a:ext cx="2382520" cy="52070"/>
              <a:chOff x="1618593" y="1191829"/>
              <a:chExt cx="2382520" cy="5207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18B4187-0ED2-2540-9CCF-0B942B70AD75}"/>
                  </a:ext>
                </a:extLst>
              </p:cNvPr>
              <p:cNvSpPr/>
              <p:nvPr/>
            </p:nvSpPr>
            <p:spPr>
              <a:xfrm>
                <a:off x="1618593" y="119817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0A65597-2FB6-AF43-8641-7753185765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567" y="1210879"/>
                <a:ext cx="2355583" cy="669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DADCC39-D07E-A140-AB3A-6A9FE71B122A}"/>
                  </a:ext>
                </a:extLst>
              </p:cNvPr>
              <p:cNvSpPr/>
              <p:nvPr/>
            </p:nvSpPr>
            <p:spPr>
              <a:xfrm>
                <a:off x="3955393" y="1191829"/>
                <a:ext cx="45720" cy="45720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1221887-B6DB-D944-B7C5-948F5C667989}"/>
                </a:ext>
              </a:extLst>
            </p:cNvPr>
            <p:cNvGrpSpPr/>
            <p:nvPr/>
          </p:nvGrpSpPr>
          <p:grpSpPr>
            <a:xfrm>
              <a:off x="3120666" y="1649418"/>
              <a:ext cx="1240743" cy="1106953"/>
              <a:chOff x="3086704" y="1603654"/>
              <a:chExt cx="2457614" cy="2472348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5A179ED3-D986-0348-98A3-BDE6A11092B7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7525CA49-85BF-9644-A5F6-142C6E492B79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5883D306-FED6-A548-B6E4-041FE7B5D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BD012028-CA49-034D-91E5-3BE884295D05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9B67D005-0E5E-5F47-847C-B094070DE401}"/>
                  </a:ext>
                </a:extLst>
              </p:cNvPr>
              <p:cNvGrpSpPr/>
              <p:nvPr/>
            </p:nvGrpSpPr>
            <p:grpSpPr>
              <a:xfrm rot="5400000">
                <a:off x="1941091" y="2749267"/>
                <a:ext cx="2472348" cy="181121"/>
                <a:chOff x="1528765" y="1131369"/>
                <a:chExt cx="2472348" cy="181121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FDAAD426-BFE8-AD44-942F-CE6C4D060C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28765" y="1131369"/>
                  <a:ext cx="204229" cy="181121"/>
                </a:xfrm>
                <a:prstGeom prst="ellipse">
                  <a:avLst/>
                </a:prstGeom>
                <a:solidFill>
                  <a:srgbClr val="C00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0F0DE27-D676-584D-97D0-B9F4D83A6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C919D30E-F067-0F45-B328-D910306CD92C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65B9EA39-B3F6-9E4E-B38C-382CDB4A175A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56EBF0E6-623B-7E4E-AC2C-37A24877E68E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8B4C1504-A1A2-F94F-9DC5-171166456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1CC31FE3-D891-4742-A92D-4F9598E05BFA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B885C889-A6AA-EB40-A612-8DB9809D74FE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39B337F5-2511-1742-B631-1C5B9F91C01A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75644878-EDAA-114D-925E-24EC941524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B5C3F5DD-EACF-4C4B-92D9-B14672904DE2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E3CF94-AD2E-8F46-B410-DFFA110AB9DA}"/>
                </a:ext>
              </a:extLst>
            </p:cNvPr>
            <p:cNvGrpSpPr/>
            <p:nvPr/>
          </p:nvGrpSpPr>
          <p:grpSpPr>
            <a:xfrm>
              <a:off x="3155294" y="2732781"/>
              <a:ext cx="1206115" cy="1069851"/>
              <a:chOff x="3155293" y="1686517"/>
              <a:chExt cx="2389025" cy="2389482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DABAFDF-2A32-BD4A-8851-3B1BCB546455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B287AED3-9C5C-F849-BD37-9CB55917EED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FD585A70-44AC-7B40-BB86-0C1342F1D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382DC368-CF22-A441-937D-81B4C75B227C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E7B5C7BE-480D-2A43-9341-3EFED674DC9C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EDAC00CF-8915-904C-A76E-64177C3AC30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1E108F7-D76C-1B47-8551-949D47C03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22EA52B8-3082-2541-9A2A-B91818A1CE0F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E53035C-0FD1-F541-BC15-A368025258F6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BB6D1F11-0FC3-0647-87D3-E910A90D58B8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8B9BB147-266E-B64E-A32F-5D82420E3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EAB72B48-9D04-C949-A783-76424297974C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1A1F8F54-C5A6-9C4C-BFAA-CAB2F98A7295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2FBEA9F0-28D5-2F45-BA93-EDCDE1055E18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244AE1B-E7C6-584A-9877-29C2C67E4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523D3453-8EE0-A042-A8C7-E3797D97D477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C854299-8013-7548-AF2E-107CDB2ABFCA}"/>
                </a:ext>
              </a:extLst>
            </p:cNvPr>
            <p:cNvGrpSpPr/>
            <p:nvPr/>
          </p:nvGrpSpPr>
          <p:grpSpPr>
            <a:xfrm>
              <a:off x="3154845" y="3779022"/>
              <a:ext cx="1206115" cy="1069851"/>
              <a:chOff x="3155293" y="1686517"/>
              <a:chExt cx="2389025" cy="2389482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1F8511DE-488E-6B44-B7F8-24A4323BFB1B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AB05DD7-7A91-564B-82AA-5C5780266BF5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26C1A261-1B5B-7E45-9BD4-F1E7E28AF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CC406107-5D89-2544-A2F6-D657AF706BF7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041C323-1B2B-9A4A-A0A3-49DDB1ADD729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055F68B0-F762-F04A-8142-FE8D17CC18A8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52FD6BCC-5E0E-864B-8DF3-06E4425E6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9EB412B2-4E6F-124A-973C-6D4E2EA63AA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BEDE9A2-5EAE-EA4F-A51D-F50C4E2D86C2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89ECF7BB-B152-E643-8A69-CAA748091C6A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4C4A0605-DA00-6343-894D-2A8571DAD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1D52157-166C-1B4E-95A8-965B7EC3DED6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0BA5E48-870C-3A4D-8D3E-BE5BBC1C8C12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866DE0F3-6DA5-C54C-851D-70824F938B4C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B27A967-80B1-D44D-B7F6-41EDD07B8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11A1835B-E69D-4547-A522-A8E3B2C5783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4CFE0F-CEAE-0A4F-AC83-AF2C70E8F296}"/>
                </a:ext>
              </a:extLst>
            </p:cNvPr>
            <p:cNvGrpSpPr/>
            <p:nvPr/>
          </p:nvGrpSpPr>
          <p:grpSpPr>
            <a:xfrm>
              <a:off x="4338171" y="1685298"/>
              <a:ext cx="1206115" cy="1069851"/>
              <a:chOff x="3155293" y="1686517"/>
              <a:chExt cx="2389025" cy="2389482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96478C05-C6B9-8747-B92B-1034D0D8F08A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528B810F-DBD6-EA49-938C-ACE7FE056D07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81C17893-FA9F-2E48-9646-9867357EB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CF12844C-9079-8B4F-A51C-47E47281264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F18AE709-D458-3044-BCBD-AFACE200634D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19AC64C7-0DF1-FB4C-8648-21D609EACB14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B943F56-765B-D04E-ACF8-FA7C37BC0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E22AFB1A-96E4-DC40-9BC0-F54D3BB24114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F13BB45-C818-F044-A03B-E081F13E5957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13F9141-A8D2-9447-B3B2-97DB1DFA26B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20AC0B2F-6240-0244-8620-88F9A25DB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7EA91E18-0093-F34B-AB61-1A4C52777BB2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82B7E2A0-E0D2-E649-A88E-919B3CA23750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B24C516-87C2-1C4C-AA47-D4128A995611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8D98F45B-3A2C-594A-88E0-C2DDE9E83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9C73F4B-7812-8240-B32A-5A155098E161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00254FD-F3F6-C944-AB66-1B6FAC53611E}"/>
                </a:ext>
              </a:extLst>
            </p:cNvPr>
            <p:cNvGrpSpPr/>
            <p:nvPr/>
          </p:nvGrpSpPr>
          <p:grpSpPr>
            <a:xfrm>
              <a:off x="4336747" y="2734134"/>
              <a:ext cx="1206115" cy="1069851"/>
              <a:chOff x="3155293" y="1686517"/>
              <a:chExt cx="2389025" cy="2389482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A2FC9F72-10EB-A947-B86F-8108B13D8390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C49AD102-A3E2-784C-A718-7B7FDD4646DF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36FABBB3-1F3B-074B-908C-8EA484B43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9EAF5584-942A-0248-BC4F-BE1394E213E3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3F7E3DA-DF21-D24C-983B-87686A772B81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4CBE4E9F-7C16-EE4F-BFA1-67F6E998822E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1EB303F4-B297-784B-94E2-9D31971D3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939C7856-641B-8745-90FB-59CC29A78C83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75B2371D-14BD-CE45-A89F-7EEB156D2A97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EF41389C-70D4-E748-B0F7-9F7ABA20725C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BB124DF-5ABC-5B42-B46B-89281B14F3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3D1D05FF-5D99-7B41-A298-F47BBEB45D59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5E2E2E1-A93A-0A40-AB40-F7B584B9BC0B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D297DEDA-B825-E549-8628-555B3AF956A2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2E21BAB-3B4E-E849-B944-6F169AD25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10A74949-9379-244E-807C-6F2DF3460AC5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B101B54-1E06-A341-A7F9-03DAFDBAE11E}"/>
                </a:ext>
              </a:extLst>
            </p:cNvPr>
            <p:cNvGrpSpPr/>
            <p:nvPr/>
          </p:nvGrpSpPr>
          <p:grpSpPr>
            <a:xfrm>
              <a:off x="4342013" y="3775904"/>
              <a:ext cx="1206115" cy="1069851"/>
              <a:chOff x="3155293" y="1686517"/>
              <a:chExt cx="2389025" cy="2389482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B0F50457-25C4-E749-A4AB-11B04ADA8BE1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83F5E086-7851-5040-8E99-A4FE1F62A268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CCFB6913-2FD1-2E42-8318-C2C070184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72F0AB8-F5A3-5342-93EA-817BDB3BCF15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DD948FF-CADF-0D4A-8D14-29888BF7FAEA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FE997C3A-C39D-DB48-8E6F-CAEE3047E54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3AE42ED3-F741-FE40-B9B0-730DF7E793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9BA4B2F1-C191-6C4C-ABE1-BC46CD87E92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57A2DFF-D9FF-9744-A1F0-7C3FB94A768D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3D6A9A30-8EC9-124A-A5D3-A0F4B3AF74A4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DEDB7980-DDA6-8249-BD55-B3226A262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69DC2BA-F00B-D04A-8EFD-523FE16C22D9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1A25223-4419-C74E-8F74-ABE63210BD21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1069DA7E-DCE4-4B4B-9838-FA2EC0FDE912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1FB8C3F-AA45-4148-9111-344E5597D6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A0CF4F65-C457-FD4C-AF47-F73383934072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A3847A-FF82-4541-8104-58EEA0B9A67E}"/>
                </a:ext>
              </a:extLst>
            </p:cNvPr>
            <p:cNvGrpSpPr/>
            <p:nvPr/>
          </p:nvGrpSpPr>
          <p:grpSpPr>
            <a:xfrm>
              <a:off x="3961743" y="3520771"/>
              <a:ext cx="2389356" cy="2389766"/>
              <a:chOff x="3155293" y="1686517"/>
              <a:chExt cx="2389025" cy="2389482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D09CB1D8-A637-5E4B-9842-85C235341FA2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FC436DD-58D5-7B49-BA5A-2A7018BF45C9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C2C5704-A138-BF46-8E88-FD2A14C96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A67F5767-8C77-F844-97B6-E66970EBD610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349E23F-E3D9-9440-B2B1-552049F088A9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65AD6ECF-8328-D34D-BB75-F46161852309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5DBF3BB-7E10-234E-84D8-CA590C091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40FD0AF-7AF0-B041-A997-232EA5D8524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9627D49-FFAF-D74E-8322-82B19AD108C3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DC33857-D157-A644-8F6C-664D49B1F656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98F21453-9412-B941-A56F-DCF6D77C4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2F6B9257-E2F9-6E4F-87AA-0DF8866D42D2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18547E5-CF78-9749-B306-70734AB406B6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DAF64BD-E834-5B42-92B9-EF6A24798111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50FD8DB2-D223-144A-9993-869132D7B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8ED772F-F05B-954D-B213-18E928C3D298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4178762-CA9C-A044-812A-24CF7BC0356F}"/>
                </a:ext>
              </a:extLst>
            </p:cNvPr>
            <p:cNvGrpSpPr/>
            <p:nvPr/>
          </p:nvGrpSpPr>
          <p:grpSpPr>
            <a:xfrm>
              <a:off x="3955238" y="1190344"/>
              <a:ext cx="2389356" cy="2389766"/>
              <a:chOff x="3155293" y="1686517"/>
              <a:chExt cx="2389025" cy="2389482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0BEE0F5-E607-2449-934D-F7803BF05B31}"/>
                  </a:ext>
                </a:extLst>
              </p:cNvPr>
              <p:cNvGrpSpPr/>
              <p:nvPr/>
            </p:nvGrpSpPr>
            <p:grpSpPr>
              <a:xfrm>
                <a:off x="3155293" y="1687129"/>
                <a:ext cx="2382520" cy="52070"/>
                <a:chOff x="1618593" y="1191829"/>
                <a:chExt cx="2382520" cy="5207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55C8D81-EBDD-E743-877B-902D207D7149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0BDE5D0-AA00-8A45-BF10-CA9A1E91D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AB885DE7-1810-154D-81B6-EAE5FEB060B7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730803D-9A1E-954A-8118-7C5537D39F07}"/>
                  </a:ext>
                </a:extLst>
              </p:cNvPr>
              <p:cNvGrpSpPr/>
              <p:nvPr/>
            </p:nvGrpSpPr>
            <p:grpSpPr>
              <a:xfrm rot="5400000">
                <a:off x="1990068" y="2858704"/>
                <a:ext cx="2382520" cy="52070"/>
                <a:chOff x="1618593" y="1191829"/>
                <a:chExt cx="2382520" cy="52070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0F34F2F-0B0E-7948-AD09-7A21F41DB97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13D38496-3105-9642-8606-0794356E8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E588D27-4619-9943-9CF5-10727CA08F34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A7CBDCD3-3146-1D4E-8252-A94B05655B24}"/>
                  </a:ext>
                </a:extLst>
              </p:cNvPr>
              <p:cNvGrpSpPr/>
              <p:nvPr/>
            </p:nvGrpSpPr>
            <p:grpSpPr>
              <a:xfrm rot="5400000">
                <a:off x="4326868" y="2851742"/>
                <a:ext cx="2382520" cy="52070"/>
                <a:chOff x="1618593" y="1191829"/>
                <a:chExt cx="2382520" cy="52070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CEF2722-D014-D645-AAE8-B54E5395447A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829EB170-93A5-0541-90CD-E24278163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06900A9-BCDF-294E-A3A0-065EA2D0A1A6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695535A-5AB9-C344-87D6-919E123DE15D}"/>
                  </a:ext>
                </a:extLst>
              </p:cNvPr>
              <p:cNvGrpSpPr/>
              <p:nvPr/>
            </p:nvGrpSpPr>
            <p:grpSpPr>
              <a:xfrm>
                <a:off x="3161798" y="4023340"/>
                <a:ext cx="2382520" cy="52070"/>
                <a:chOff x="1618593" y="1191829"/>
                <a:chExt cx="2382520" cy="52070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FF2FAFD-608F-2F41-B2FA-B0B653C8D18B}"/>
                    </a:ext>
                  </a:extLst>
                </p:cNvPr>
                <p:cNvSpPr/>
                <p:nvPr/>
              </p:nvSpPr>
              <p:spPr>
                <a:xfrm>
                  <a:off x="1618593" y="119817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CB79663-0D51-9341-8499-6C9A4E03C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8567" y="1210879"/>
                  <a:ext cx="2355583" cy="6696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91B6B996-194F-5F49-A990-3D752EF5C80D}"/>
                    </a:ext>
                  </a:extLst>
                </p:cNvPr>
                <p:cNvSpPr/>
                <p:nvPr/>
              </p:nvSpPr>
              <p:spPr>
                <a:xfrm>
                  <a:off x="3955393" y="1191829"/>
                  <a:ext cx="45720" cy="45720"/>
                </a:xfrm>
                <a:prstGeom prst="ellips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D9F424-CF88-F146-9298-A6FCB5AD85F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27391" y="2695658"/>
              <a:ext cx="91440" cy="9144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B1E23B5-97B0-9540-8AAD-9E501F4DFC5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19209" y="3741879"/>
              <a:ext cx="91440" cy="9144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D8F298-FC86-E443-8DCE-BC0BB338079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19209" y="4788947"/>
              <a:ext cx="91440" cy="9144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D305E63-0A66-0F4A-8E97-330025805F0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07062" y="1652965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B5BA48F-AE86-9640-ACA7-3C9D552A16B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13412" y="2701686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7AE2C5-F9EA-0447-B872-6157305822B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14792" y="3747472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C54054B-CD7B-D14E-B0AC-F9498483B2C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14791" y="4793025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08EFD-287F-7343-98D0-C806CA1BEFB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97446" y="4786514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4B4E2C7-CCC7-4E41-9B1E-6019E1270D9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91951" y="3746579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ED21BEE-E3DB-9D46-85D6-55CD9C44A7E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84010" y="2695658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C1F6850-DCE0-5444-9052-BD4F9371109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84010" y="1657437"/>
              <a:ext cx="91440" cy="9144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F7D840E-06B9-7749-80A7-6A0E97E56A4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277679" y="1171509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53041B-4662-384B-810B-96EEB6E3B75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278993" y="35077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983B9B3-59E1-1540-A708-CD84DAC104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284029" y="58318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D4E1F8A-A76E-C246-A12C-CE607D36C1E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51583" y="5844866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4E013EC-61B2-BC41-9B03-EEF58DC7292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18594" y="5851216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83C4C48-9807-614C-AC3A-2D19C4471DF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11820" y="3507720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2652FEC-F6EB-2946-AF2C-05C9348FA03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41847" y="3508309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5ABC460-8A6C-244C-BDEC-9F56979526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05547" y="1179588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4328DCF-2DB6-6247-83E0-500EF094A76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5807" y="1177859"/>
              <a:ext cx="91440" cy="9144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B8B0850-0EC3-6E4D-B736-1515F1492E75}"/>
                </a:ext>
              </a:extLst>
            </p:cNvPr>
            <p:cNvCxnSpPr>
              <a:cxnSpLocks/>
              <a:stCxn id="62" idx="4"/>
              <a:endCxn id="200" idx="4"/>
            </p:cNvCxnSpPr>
            <p:nvPr/>
          </p:nvCxnSpPr>
          <p:spPr>
            <a:xfrm>
              <a:off x="1605547" y="1225308"/>
              <a:ext cx="1515119" cy="469830"/>
            </a:xfrm>
            <a:prstGeom prst="straightConnector1">
              <a:avLst/>
            </a:prstGeom>
            <a:ln w="28575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9233052-0D34-3347-A1FC-92A4DD4F7809}"/>
                </a:ext>
              </a:extLst>
            </p:cNvPr>
            <p:cNvCxnSpPr>
              <a:cxnSpLocks/>
              <a:stCxn id="63" idx="1"/>
              <a:endCxn id="200" idx="1"/>
            </p:cNvCxnSpPr>
            <p:nvPr/>
          </p:nvCxnSpPr>
          <p:spPr>
            <a:xfrm flipH="1">
              <a:off x="3198715" y="1191250"/>
              <a:ext cx="815141" cy="471559"/>
            </a:xfrm>
            <a:prstGeom prst="straightConnector1">
              <a:avLst/>
            </a:prstGeom>
            <a:ln w="28575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802661B-2A48-3240-8C27-D44F48FF7566}"/>
                </a:ext>
              </a:extLst>
            </p:cNvPr>
            <p:cNvCxnSpPr>
              <a:cxnSpLocks/>
              <a:stCxn id="60" idx="5"/>
              <a:endCxn id="200" idx="5"/>
            </p:cNvCxnSpPr>
            <p:nvPr/>
          </p:nvCxnSpPr>
          <p:spPr>
            <a:xfrm flipV="1">
              <a:off x="1625211" y="1727467"/>
              <a:ext cx="1508846" cy="1858302"/>
            </a:xfrm>
            <a:prstGeom prst="straightConnector1">
              <a:avLst/>
            </a:prstGeom>
            <a:ln w="28575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37F2B5E-462B-6C47-81EE-AC79E7BC0BF5}"/>
                </a:ext>
              </a:extLst>
            </p:cNvPr>
            <p:cNvCxnSpPr>
              <a:cxnSpLocks/>
              <a:stCxn id="61" idx="3"/>
              <a:endCxn id="200" idx="7"/>
            </p:cNvCxnSpPr>
            <p:nvPr/>
          </p:nvCxnSpPr>
          <p:spPr>
            <a:xfrm flipH="1" flipV="1">
              <a:off x="3198715" y="1727467"/>
              <a:ext cx="756523" cy="1794233"/>
            </a:xfrm>
            <a:prstGeom prst="straightConnector1">
              <a:avLst/>
            </a:prstGeom>
            <a:ln w="28575"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BB3F130-69E2-EE45-B6BD-4F5B99FBFF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637549" y="1114469"/>
              <a:ext cx="1054673" cy="3381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A614E49-2C68-AA4C-B9DB-4E068793ACB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20840" y="1124978"/>
              <a:ext cx="1054673" cy="338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7BD06E7-C3D6-9049-A1E1-0232DC36081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003292" y="1153294"/>
              <a:ext cx="1054673" cy="338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1635594-2E08-E848-A354-BDD58D350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7671" y="1692140"/>
              <a:ext cx="1189232" cy="29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BE0FEAA-42A0-1A4F-9591-5840B84E3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9565" y="2741378"/>
              <a:ext cx="1189232" cy="29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E7DF7A8-C654-0B49-A3B7-DD1DF1834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391" y="3787599"/>
              <a:ext cx="1189232" cy="29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6BB7563-06EF-C841-8799-4BA8407A1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450" y="4833839"/>
              <a:ext cx="1189232" cy="299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CF6017C-AB6F-7E4C-B249-892FC051887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36702" y="5323401"/>
              <a:ext cx="1054673" cy="338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5ACDC7-CC6C-4D4C-97ED-4DB7918C8BC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019154" y="5351717"/>
              <a:ext cx="1054673" cy="338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AE75482-71E7-3442-ADEE-321BD30F0B9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637549" y="5418166"/>
              <a:ext cx="1054673" cy="3381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DEFDAA4A-A654-9847-B561-2C935B04F619}"/>
              </a:ext>
            </a:extLst>
          </p:cNvPr>
          <p:cNvSpPr txBox="1"/>
          <p:nvPr/>
        </p:nvSpPr>
        <p:spPr>
          <a:xfrm flipH="1">
            <a:off x="9499615" y="3931248"/>
            <a:ext cx="2243469" cy="42933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Constraint-based</a:t>
            </a: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1818D9B4-5745-6752-4474-2670010CA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630" y="4491583"/>
            <a:ext cx="2313564" cy="2057400"/>
          </a:xfrm>
          <a:prstGeom prst="rect">
            <a:avLst/>
          </a:prstGeom>
        </p:spPr>
      </p:pic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D91B2CB1-63B3-C6FD-0767-99B9F765E53A}"/>
              </a:ext>
            </a:extLst>
          </p:cNvPr>
          <p:cNvCxnSpPr>
            <a:cxnSpLocks/>
          </p:cNvCxnSpPr>
          <p:nvPr/>
        </p:nvCxnSpPr>
        <p:spPr bwMode="auto">
          <a:xfrm flipV="1">
            <a:off x="5596210" y="3879838"/>
            <a:ext cx="3186801" cy="159466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BFF82B-42D6-D103-B392-2704633764CA}"/>
              </a:ext>
            </a:extLst>
          </p:cNvPr>
          <p:cNvCxnSpPr/>
          <p:nvPr/>
        </p:nvCxnSpPr>
        <p:spPr>
          <a:xfrm>
            <a:off x="2031825" y="3619420"/>
            <a:ext cx="1493860" cy="0"/>
          </a:xfrm>
          <a:prstGeom prst="line">
            <a:avLst/>
          </a:prstGeom>
          <a:ln w="825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CD8A85-8472-1A66-8312-0FF9C4CB3F26}"/>
              </a:ext>
            </a:extLst>
          </p:cNvPr>
          <p:cNvCxnSpPr/>
          <p:nvPr/>
        </p:nvCxnSpPr>
        <p:spPr>
          <a:xfrm>
            <a:off x="2044743" y="5166667"/>
            <a:ext cx="1493860" cy="0"/>
          </a:xfrm>
          <a:prstGeom prst="line">
            <a:avLst/>
          </a:prstGeom>
          <a:ln w="146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567717-5E41-BBF9-ED72-435D5D8EE559}"/>
              </a:ext>
            </a:extLst>
          </p:cNvPr>
          <p:cNvCxnSpPr>
            <a:cxnSpLocks/>
          </p:cNvCxnSpPr>
          <p:nvPr/>
        </p:nvCxnSpPr>
        <p:spPr>
          <a:xfrm flipV="1">
            <a:off x="2000829" y="3570055"/>
            <a:ext cx="0" cy="1673352"/>
          </a:xfrm>
          <a:prstGeom prst="line">
            <a:avLst/>
          </a:prstGeom>
          <a:ln w="146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B27426-67C7-4320-1ED9-2302A26CE4AB}"/>
              </a:ext>
            </a:extLst>
          </p:cNvPr>
          <p:cNvCxnSpPr>
            <a:cxnSpLocks/>
          </p:cNvCxnSpPr>
          <p:nvPr/>
        </p:nvCxnSpPr>
        <p:spPr>
          <a:xfrm flipV="1">
            <a:off x="3548076" y="3582973"/>
            <a:ext cx="0" cy="1673352"/>
          </a:xfrm>
          <a:prstGeom prst="line">
            <a:avLst/>
          </a:prstGeom>
          <a:ln w="146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86783-35C4-81E9-6699-9F3C48035245}"/>
              </a:ext>
            </a:extLst>
          </p:cNvPr>
          <p:cNvSpPr txBox="1"/>
          <p:nvPr/>
        </p:nvSpPr>
        <p:spPr>
          <a:xfrm>
            <a:off x="776135" y="4427874"/>
            <a:ext cx="104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Fringe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6A8BF7F4-B651-2009-27E5-72952952F4ED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9013" y="4043403"/>
            <a:ext cx="652034" cy="38191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666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058486-E642-F5C9-B4DE-98C558A95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2" y="4125240"/>
            <a:ext cx="3211485" cy="2286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03282-A518-E44C-9D56-6A16F43C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 Tube: Overset Mesh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F06E5-8946-4148-8D39-FC9960BDBB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3E605-3A5F-1E43-995F-95FED2A70E3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5611209" cy="4610100"/>
          </a:xfrm>
        </p:spPr>
        <p:txBody>
          <a:bodyPr/>
          <a:lstStyle/>
          <a:p>
            <a:r>
              <a:rPr lang="en-US" dirty="0"/>
              <a:t>Based on implicit constraint-based approach originally developed for the low-Mach regime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Domino, S. P. and Horne, W., "</a:t>
            </a:r>
            <a:r>
              <a:rPr lang="en-US" i="1" dirty="0"/>
              <a:t>Development and deployment of a credible unstructured, six-DOF, implicit low-Mach overset high-fidelity simulation tool for wave energy applications</a:t>
            </a:r>
            <a:r>
              <a:rPr lang="en-US" dirty="0"/>
              <a:t>”, submitted to Renewable Energy (11/2021)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u="sng" dirty="0"/>
              <a:t>Extended</a:t>
            </a:r>
            <a:r>
              <a:rPr lang="en-US" dirty="0"/>
              <a:t> to compressible regime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8BFD4-35CB-D246-A230-13F19645991E}"/>
              </a:ext>
            </a:extLst>
          </p:cNvPr>
          <p:cNvSpPr txBox="1"/>
          <p:nvPr/>
        </p:nvSpPr>
        <p:spPr>
          <a:xfrm>
            <a:off x="1103087" y="658521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Overset (static)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6E59F-2C65-1540-B096-45C7EDF04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34" y="1574800"/>
            <a:ext cx="6146800" cy="444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C55E4-B75A-984B-AE1C-79FEC7A45E0D}"/>
              </a:ext>
            </a:extLst>
          </p:cNvPr>
          <p:cNvSpPr txBox="1"/>
          <p:nvPr/>
        </p:nvSpPr>
        <p:spPr>
          <a:xfrm>
            <a:off x="11480800" y="7257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New!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B08329-EFE5-A049-9AC8-2A827A9BDD6B}"/>
              </a:ext>
            </a:extLst>
          </p:cNvPr>
          <p:cNvCxnSpPr>
            <a:cxnSpLocks/>
          </p:cNvCxnSpPr>
          <p:nvPr/>
        </p:nvCxnSpPr>
        <p:spPr>
          <a:xfrm flipH="1" flipV="1">
            <a:off x="3084861" y="5635168"/>
            <a:ext cx="7137" cy="83621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0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4F8D-5187-4A42-A69F-96D4B5DE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Buoy Subjected to large Wave-Form</a:t>
            </a:r>
            <a:br>
              <a:rPr lang="en-US" dirty="0"/>
            </a:br>
            <a:r>
              <a:rPr lang="en-US" dirty="0"/>
              <a:t>Validation Benchmark: Explore Center of Mass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9DF36-9980-0D43-8AA4-7F834CA70F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high_com.mp4" descr="high_com.mp4">
            <a:hlinkClick r:id="" action="ppaction://media"/>
            <a:extLst>
              <a:ext uri="{FF2B5EF4-FFF2-40B4-BE49-F238E27FC236}">
                <a16:creationId xmlns:a16="http://schemas.microsoft.com/office/drawing/2014/main" id="{BAE8E32C-3AF9-8643-AB42-9AC547DEC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981" y="2724987"/>
            <a:ext cx="5702300" cy="3657600"/>
          </a:xfrm>
          <a:prstGeom prst="rect">
            <a:avLst/>
          </a:prstGeom>
        </p:spPr>
      </p:pic>
      <p:pic>
        <p:nvPicPr>
          <p:cNvPr id="8" name="low_com.mp4" descr="low_com.mp4">
            <a:hlinkClick r:id="" action="ppaction://media"/>
            <a:extLst>
              <a:ext uri="{FF2B5EF4-FFF2-40B4-BE49-F238E27FC236}">
                <a16:creationId xmlns:a16="http://schemas.microsoft.com/office/drawing/2014/main" id="{02957166-C18C-5545-AF11-22C27B686D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6381" y="2724987"/>
            <a:ext cx="5702300" cy="3657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F3002D-CD6C-524B-8162-D8C2B7EFBB6B}"/>
              </a:ext>
            </a:extLst>
          </p:cNvPr>
          <p:cNvGrpSpPr/>
          <p:nvPr/>
        </p:nvGrpSpPr>
        <p:grpSpPr>
          <a:xfrm>
            <a:off x="9882290" y="907613"/>
            <a:ext cx="1839310" cy="1828800"/>
            <a:chOff x="9785010" y="900869"/>
            <a:chExt cx="1839310" cy="18288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19DEE68-1FB5-F747-9460-4205633DC6F9}"/>
                </a:ext>
              </a:extLst>
            </p:cNvPr>
            <p:cNvCxnSpPr/>
            <p:nvPr/>
          </p:nvCxnSpPr>
          <p:spPr>
            <a:xfrm>
              <a:off x="9795520" y="942909"/>
              <a:ext cx="1828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1EB954-0112-5D44-8F74-9FBBC4BC117B}"/>
                </a:ext>
              </a:extLst>
            </p:cNvPr>
            <p:cNvCxnSpPr>
              <a:cxnSpLocks/>
            </p:cNvCxnSpPr>
            <p:nvPr/>
          </p:nvCxnSpPr>
          <p:spPr>
            <a:xfrm>
              <a:off x="9785010" y="932399"/>
              <a:ext cx="0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0F5D3C-5790-604F-9C77-9C0240FD41C7}"/>
                </a:ext>
              </a:extLst>
            </p:cNvPr>
            <p:cNvCxnSpPr>
              <a:cxnSpLocks/>
            </p:cNvCxnSpPr>
            <p:nvPr/>
          </p:nvCxnSpPr>
          <p:spPr>
            <a:xfrm>
              <a:off x="11619064" y="942909"/>
              <a:ext cx="0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573D33D-9928-4C40-A830-0D3FEC9E2B28}"/>
                </a:ext>
              </a:extLst>
            </p:cNvPr>
            <p:cNvSpPr/>
            <p:nvPr/>
          </p:nvSpPr>
          <p:spPr>
            <a:xfrm rot="5400000">
              <a:off x="9790264" y="900869"/>
              <a:ext cx="1828800" cy="1828800"/>
            </a:xfrm>
            <a:prstGeom prst="arc">
              <a:avLst>
                <a:gd name="adj1" fmla="val 16200000"/>
                <a:gd name="adj2" fmla="val 5295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9169EB4-3FE2-8649-917B-0A302924E48B}"/>
              </a:ext>
            </a:extLst>
          </p:cNvPr>
          <p:cNvSpPr/>
          <p:nvPr/>
        </p:nvSpPr>
        <p:spPr>
          <a:xfrm>
            <a:off x="10668473" y="2175737"/>
            <a:ext cx="266945" cy="268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F79F4-2A75-8F41-9D3D-BD1FC4119FA8}"/>
              </a:ext>
            </a:extLst>
          </p:cNvPr>
          <p:cNvCxnSpPr>
            <a:cxnSpLocks/>
          </p:cNvCxnSpPr>
          <p:nvPr/>
        </p:nvCxnSpPr>
        <p:spPr>
          <a:xfrm>
            <a:off x="10801945" y="981183"/>
            <a:ext cx="0" cy="13747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6E31E4-6FE2-2E47-8F07-9117D58EC1AA}"/>
              </a:ext>
            </a:extLst>
          </p:cNvPr>
          <p:cNvSpPr txBox="1"/>
          <p:nvPr/>
        </p:nvSpPr>
        <p:spPr>
          <a:xfrm>
            <a:off x="10434922" y="286691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Low COM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064217-9D29-2944-AA51-25AE3D7F4F22}"/>
              </a:ext>
            </a:extLst>
          </p:cNvPr>
          <p:cNvGrpSpPr/>
          <p:nvPr/>
        </p:nvGrpSpPr>
        <p:grpSpPr>
          <a:xfrm>
            <a:off x="673776" y="982918"/>
            <a:ext cx="1839310" cy="1828800"/>
            <a:chOff x="9785010" y="900869"/>
            <a:chExt cx="1839310" cy="18288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FBC8FF-33FA-0546-8B1D-E7544A32C1E7}"/>
                </a:ext>
              </a:extLst>
            </p:cNvPr>
            <p:cNvCxnSpPr/>
            <p:nvPr/>
          </p:nvCxnSpPr>
          <p:spPr>
            <a:xfrm>
              <a:off x="9795520" y="942909"/>
              <a:ext cx="1828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BFDF2E-C7F2-3D4C-9286-8F1E15B5E4FF}"/>
                </a:ext>
              </a:extLst>
            </p:cNvPr>
            <p:cNvCxnSpPr>
              <a:cxnSpLocks/>
            </p:cNvCxnSpPr>
            <p:nvPr/>
          </p:nvCxnSpPr>
          <p:spPr>
            <a:xfrm>
              <a:off x="9785010" y="932399"/>
              <a:ext cx="0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21705C1-2F41-1147-AC0F-937EFCD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11619064" y="942909"/>
              <a:ext cx="0" cy="914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CFE70EE-B95F-B044-B0FB-B8BBD0DFA592}"/>
                </a:ext>
              </a:extLst>
            </p:cNvPr>
            <p:cNvSpPr/>
            <p:nvPr/>
          </p:nvSpPr>
          <p:spPr>
            <a:xfrm rot="5400000">
              <a:off x="9790264" y="900869"/>
              <a:ext cx="1828800" cy="1828800"/>
            </a:xfrm>
            <a:prstGeom prst="arc">
              <a:avLst>
                <a:gd name="adj1" fmla="val 16200000"/>
                <a:gd name="adj2" fmla="val 529536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9BB6CFA6-7181-2043-B9B7-220AD8379CF1}"/>
              </a:ext>
            </a:extLst>
          </p:cNvPr>
          <p:cNvSpPr/>
          <p:nvPr/>
        </p:nvSpPr>
        <p:spPr>
          <a:xfrm>
            <a:off x="1459959" y="2027826"/>
            <a:ext cx="266945" cy="268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780330-4051-554D-B71E-C2E0B3618F92}"/>
              </a:ext>
            </a:extLst>
          </p:cNvPr>
          <p:cNvCxnSpPr>
            <a:cxnSpLocks/>
          </p:cNvCxnSpPr>
          <p:nvPr/>
        </p:nvCxnSpPr>
        <p:spPr>
          <a:xfrm>
            <a:off x="1589492" y="1056488"/>
            <a:ext cx="7878" cy="10972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07733C3-83D8-BD46-BB17-C8FD47D5DDBF}"/>
              </a:ext>
            </a:extLst>
          </p:cNvPr>
          <p:cNvSpPr txBox="1"/>
          <p:nvPr/>
        </p:nvSpPr>
        <p:spPr>
          <a:xfrm>
            <a:off x="2045776" y="284719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High COM</a:t>
            </a:r>
          </a:p>
        </p:txBody>
      </p:sp>
    </p:spTree>
    <p:extLst>
      <p:ext uri="{BB962C8B-B14F-4D97-AF65-F5344CB8AC3E}">
        <p14:creationId xmlns:p14="http://schemas.microsoft.com/office/powerpoint/2010/main" val="33223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8E65-49EB-9611-90AC-94AEFE1C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Motion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5CE91-F76F-6B1E-7700-BDB8AA862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AA0FC-E789-30A0-3F1D-3E5EB58A8D5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Low-to-Moderate Displacement: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Solid mechanics analogies, either PDE or physical (springs)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Added GCL requirements, matrix is constant</a:t>
            </a:r>
          </a:p>
          <a:p>
            <a:r>
              <a:rPr lang="en-US" dirty="0"/>
              <a:t>Prescribed Mesh Motion via sliding: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Halo, or DG-based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added GCL, however, matrix changes (along well-defined surfaces)</a:t>
            </a:r>
          </a:p>
          <a:p>
            <a:r>
              <a:rPr lang="en-US" dirty="0"/>
              <a:t>Full six-DOF motion: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Everything changes!</a:t>
            </a:r>
          </a:p>
        </p:txBody>
      </p:sp>
    </p:spTree>
    <p:extLst>
      <p:ext uri="{BB962C8B-B14F-4D97-AF65-F5344CB8AC3E}">
        <p14:creationId xmlns:p14="http://schemas.microsoft.com/office/powerpoint/2010/main" val="17573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7174-DDE1-A4AA-7B9A-4E23702E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However, Many Applications in Which A Body Moves…..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59A31-A16B-DDC6-72E0-CB133E6D1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D9C3F76-B472-18AE-23CD-E2B577483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9" y="1945733"/>
            <a:ext cx="3763016" cy="2416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F4AB85-F148-AF3D-EEF7-0A1EACAE580C}"/>
              </a:ext>
            </a:extLst>
          </p:cNvPr>
          <p:cNvSpPr txBox="1"/>
          <p:nvPr/>
        </p:nvSpPr>
        <p:spPr>
          <a:xfrm>
            <a:off x="721496" y="456782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Wave, Coe et al., SAND2016-10094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4054D-4036-D634-A53C-E39E05B5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987" y="1582420"/>
            <a:ext cx="2374900" cy="341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3B29A1-8006-020D-C32D-7638450479F9}"/>
              </a:ext>
            </a:extLst>
          </p:cNvPr>
          <p:cNvSpPr txBox="1"/>
          <p:nvPr/>
        </p:nvSpPr>
        <p:spPr>
          <a:xfrm>
            <a:off x="4697730" y="5120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Wind, Sandia SWIFT facility, </a:t>
            </a:r>
          </a:p>
          <a:p>
            <a:pPr algn="l"/>
            <a:r>
              <a:rPr lang="en-US" dirty="0"/>
              <a:t>https://</a:t>
            </a:r>
            <a:r>
              <a:rPr lang="en-US" dirty="0" err="1"/>
              <a:t>energy.sandia.gov</a:t>
            </a:r>
            <a:endParaRPr lang="en-US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A989DE2C-7FED-B7AC-D765-C08FC659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50" y="1582420"/>
            <a:ext cx="4064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C70E1-FDC1-1280-D13E-E1748B0E9FA8}"/>
              </a:ext>
            </a:extLst>
          </p:cNvPr>
          <p:cNvSpPr txBox="1"/>
          <p:nvPr/>
        </p:nvSpPr>
        <p:spPr>
          <a:xfrm>
            <a:off x="7772400" y="50063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https://</a:t>
            </a:r>
            <a:r>
              <a:rPr lang="en-US" dirty="0" err="1"/>
              <a:t>web.stanford.edu</a:t>
            </a:r>
            <a:r>
              <a:rPr lang="en-US" dirty="0"/>
              <a:t>/group/</a:t>
            </a:r>
            <a:r>
              <a:rPr lang="en-US" dirty="0" err="1"/>
              <a:t>frg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69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CAA1-89BA-D843-91EE-E6EF61D9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Mesh Approaches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2EA29-F182-984C-AC5C-81EF76FA6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E2AC7-1229-7F43-B92D-B52B521E7BD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699" y="1409700"/>
            <a:ext cx="7263245" cy="54483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Options: mesh deformation, sliding mesh and overset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734573-A181-2D28-FA6C-2194D4C96CC9}"/>
              </a:ext>
            </a:extLst>
          </p:cNvPr>
          <p:cNvSpPr/>
          <p:nvPr/>
        </p:nvSpPr>
        <p:spPr>
          <a:xfrm>
            <a:off x="11696700" y="32657"/>
            <a:ext cx="457200" cy="457200"/>
          </a:xfrm>
          <a:prstGeom prst="ellipse">
            <a:avLst/>
          </a:prstGeom>
          <a:solidFill>
            <a:schemeClr val="accent6">
              <a:alpha val="41119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B4671F-707B-041A-15C5-12502ABE5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35"/>
          <a:stretch/>
        </p:blipFill>
        <p:spPr>
          <a:xfrm>
            <a:off x="5984120" y="1899387"/>
            <a:ext cx="1042039" cy="1463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E220F-0E84-EFC2-14D3-1FFF304FB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2" y="1841500"/>
            <a:ext cx="5207000" cy="5016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BA1A75-6C5C-E3B1-0222-83E90CD7E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324" y="712440"/>
            <a:ext cx="3534219" cy="2959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0DE8BA-0955-525B-6AA0-A5E33C4F38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914" b="1027"/>
          <a:stretch/>
        </p:blipFill>
        <p:spPr>
          <a:xfrm>
            <a:off x="6356175" y="3940025"/>
            <a:ext cx="4899090" cy="25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51D3-0D2E-E7BC-A974-8597299A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Deformation and Mesh Smoothing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F7AEF2-CB09-BA35-A9B1-2450AC756C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FC592-BB2D-8B63-4711-AF610CEBA2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mesh remains conformal and distorts (compresses and is stretched) as the solid body moves.</a:t>
            </a:r>
          </a:p>
          <a:p>
            <a:r>
              <a:rPr lang="en-US" dirty="0"/>
              <a:t>Elements encounter a volumetric time-rate of change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4429E-5B52-D7C1-36E5-53F0FCB828A9}"/>
              </a:ext>
            </a:extLst>
          </p:cNvPr>
          <p:cNvSpPr txBox="1"/>
          <p:nvPr/>
        </p:nvSpPr>
        <p:spPr>
          <a:xfrm>
            <a:off x="6930390" y="64693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Flow past an erratic airfoil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2FA760-A229-6921-C013-BA75423F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2" y="3073400"/>
            <a:ext cx="2819400" cy="294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B59D78-26BD-DC50-0558-44455E537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78" y="3073400"/>
            <a:ext cx="2819400" cy="294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F6DBB2-9448-6F3A-BA87-3F1B0E6BE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27" y="3073400"/>
            <a:ext cx="2819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5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A65A-0AFB-544B-83DF-8E7DB0FF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Fluid/Structure Interaction (FSI)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7A819-8938-7444-ADEE-79C3BC63F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6554-02DC-A64A-AE6E-CF3ECEA8B6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6291943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FSI drives coupling between the solid body structural response, the fluid mechanics (force and loadings), and the mesh smoothing scheme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66A47-D829-0642-9540-1C05664D0A31}"/>
              </a:ext>
            </a:extLst>
          </p:cNvPr>
          <p:cNvSpPr txBox="1"/>
          <p:nvPr/>
        </p:nvSpPr>
        <p:spPr>
          <a:xfrm>
            <a:off x="8948058" y="65151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Wave Generator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1A54C-BA43-AE4A-B96B-D72A770A1CD6}"/>
              </a:ext>
            </a:extLst>
          </p:cNvPr>
          <p:cNvGrpSpPr/>
          <p:nvPr/>
        </p:nvGrpSpPr>
        <p:grpSpPr>
          <a:xfrm>
            <a:off x="583424" y="2584452"/>
            <a:ext cx="4237914" cy="2953647"/>
            <a:chOff x="363817" y="3219476"/>
            <a:chExt cx="4237914" cy="29536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F4FBA3-BA99-5F4E-9EEC-F472A37F5D72}"/>
                </a:ext>
              </a:extLst>
            </p:cNvPr>
            <p:cNvGrpSpPr/>
            <p:nvPr/>
          </p:nvGrpSpPr>
          <p:grpSpPr>
            <a:xfrm>
              <a:off x="363817" y="3219476"/>
              <a:ext cx="4237914" cy="2953647"/>
              <a:chOff x="1033638" y="2554905"/>
              <a:chExt cx="4237914" cy="295364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9C9FDD-2654-8F4A-9971-9891C9156715}"/>
                  </a:ext>
                </a:extLst>
              </p:cNvPr>
              <p:cNvSpPr/>
              <p:nvPr/>
            </p:nvSpPr>
            <p:spPr>
              <a:xfrm>
                <a:off x="1033638" y="2554905"/>
                <a:ext cx="4237914" cy="2953647"/>
              </a:xfrm>
              <a:prstGeom prst="rect">
                <a:avLst/>
              </a:prstGeom>
              <a:ln w="7620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21D84BD3-E9CC-8D46-A6DF-4737722D19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9383734"/>
                  </p:ext>
                </p:extLst>
              </p:nvPr>
            </p:nvGraphicFramePr>
            <p:xfrm>
              <a:off x="1382713" y="3051741"/>
              <a:ext cx="2728912" cy="2319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1778000" imgH="1511300" progId="Equation.3">
                      <p:embed/>
                    </p:oleObj>
                  </mc:Choice>
                  <mc:Fallback>
                    <p:oleObj name="Equation" r:id="rId2" imgW="1778000" imgH="1511300" progId="Equation.3">
                      <p:embed/>
                      <p:pic>
                        <p:nvPicPr>
                          <p:cNvPr id="21" name="Object 20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382713" y="3051741"/>
                            <a:ext cx="2728912" cy="23193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982119-6F22-0245-B03A-F898D0546390}"/>
                  </a:ext>
                </a:extLst>
              </p:cNvPr>
              <p:cNvSpPr txBox="1"/>
              <p:nvPr/>
            </p:nvSpPr>
            <p:spPr>
              <a:xfrm>
                <a:off x="1255131" y="2599336"/>
                <a:ext cx="380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i="1" dirty="0"/>
                  <a:t>Linear Elastic Structural Mechanics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3FCE99-3E04-E346-AEC3-2E4F139954C5}"/>
                  </a:ext>
                </a:extLst>
              </p:cNvPr>
              <p:cNvSpPr txBox="1"/>
              <p:nvPr/>
            </p:nvSpPr>
            <p:spPr>
              <a:xfrm>
                <a:off x="2500549" y="4756765"/>
                <a:ext cx="2771003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Fluids solve provides static  n</a:t>
                </a:r>
                <a:r>
                  <a:rPr lang="en-US" sz="1600" b="1" baseline="30000" dirty="0"/>
                  <a:t>1/2</a:t>
                </a:r>
                <a:r>
                  <a:rPr lang="en-US" sz="1600" b="1" dirty="0"/>
                  <a:t> pressure (surface)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2EC32AA-0618-E44E-9231-540C18557CD3}"/>
                </a:ext>
              </a:extLst>
            </p:cNvPr>
            <p:cNvCxnSpPr/>
            <p:nvPr/>
          </p:nvCxnSpPr>
          <p:spPr>
            <a:xfrm flipV="1">
              <a:off x="730452" y="3657240"/>
              <a:ext cx="648040" cy="73392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BB6DFA-2D6E-574A-B0A5-88D7D342DED3}"/>
                </a:ext>
              </a:extLst>
            </p:cNvPr>
            <p:cNvCxnSpPr/>
            <p:nvPr/>
          </p:nvCxnSpPr>
          <p:spPr>
            <a:xfrm flipV="1">
              <a:off x="1907352" y="3657240"/>
              <a:ext cx="648040" cy="73392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FD89DC1-3A7F-C644-86C8-71326A0AEEAD}"/>
              </a:ext>
            </a:extLst>
          </p:cNvPr>
          <p:cNvSpPr txBox="1"/>
          <p:nvPr/>
        </p:nvSpPr>
        <p:spPr>
          <a:xfrm>
            <a:off x="8621484" y="73479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u="sng" dirty="0"/>
              <a:t>Info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density (top; water is blue)</a:t>
            </a:r>
          </a:p>
          <a:p>
            <a:pPr algn="l"/>
            <a:r>
              <a:rPr lang="en-US" dirty="0"/>
              <a:t>static pressure (bottom) </a:t>
            </a:r>
          </a:p>
          <a:p>
            <a:pPr algn="l"/>
            <a:r>
              <a:rPr lang="en-US" dirty="0"/>
              <a:t>– roughly ten seconds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91AF3-51DE-2501-9D50-93D23701F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31" y="1855852"/>
            <a:ext cx="4343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A65A-0AFB-544B-83DF-8E7DB0FF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Fluid/Structure Interaction (FSI)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7A819-8938-7444-ADEE-79C3BC63F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6554-02DC-A64A-AE6E-CF3ECEA8B6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6291943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FSI drives coupling between the solid body structural response, the fluid mechanics (force and loadings), and the mesh smoothing scheme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66A47-D829-0642-9540-1C05664D0A31}"/>
              </a:ext>
            </a:extLst>
          </p:cNvPr>
          <p:cNvSpPr txBox="1"/>
          <p:nvPr/>
        </p:nvSpPr>
        <p:spPr>
          <a:xfrm>
            <a:off x="8948058" y="65151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Wave Generator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1A54C-BA43-AE4A-B96B-D72A770A1CD6}"/>
              </a:ext>
            </a:extLst>
          </p:cNvPr>
          <p:cNvGrpSpPr/>
          <p:nvPr/>
        </p:nvGrpSpPr>
        <p:grpSpPr>
          <a:xfrm>
            <a:off x="583424" y="2584452"/>
            <a:ext cx="4237914" cy="2953647"/>
            <a:chOff x="363817" y="3219476"/>
            <a:chExt cx="4237914" cy="29536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F4FBA3-BA99-5F4E-9EEC-F472A37F5D72}"/>
                </a:ext>
              </a:extLst>
            </p:cNvPr>
            <p:cNvGrpSpPr/>
            <p:nvPr/>
          </p:nvGrpSpPr>
          <p:grpSpPr>
            <a:xfrm>
              <a:off x="363817" y="3219476"/>
              <a:ext cx="4237914" cy="2953647"/>
              <a:chOff x="1033638" y="2554905"/>
              <a:chExt cx="4237914" cy="295364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9C9FDD-2654-8F4A-9971-9891C9156715}"/>
                  </a:ext>
                </a:extLst>
              </p:cNvPr>
              <p:cNvSpPr/>
              <p:nvPr/>
            </p:nvSpPr>
            <p:spPr>
              <a:xfrm>
                <a:off x="1033638" y="2554905"/>
                <a:ext cx="4237914" cy="2953647"/>
              </a:xfrm>
              <a:prstGeom prst="rect">
                <a:avLst/>
              </a:prstGeom>
              <a:ln w="7620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21D84BD3-E9CC-8D46-A6DF-4737722D19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82713" y="3051741"/>
              <a:ext cx="2728912" cy="2319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1778000" imgH="1511300" progId="Equation.3">
                      <p:embed/>
                    </p:oleObj>
                  </mc:Choice>
                  <mc:Fallback>
                    <p:oleObj name="Equation" r:id="rId2" imgW="1778000" imgH="1511300" progId="Equation.3">
                      <p:embed/>
                      <p:pic>
                        <p:nvPicPr>
                          <p:cNvPr id="12" name="Object 11">
                            <a:extLst>
                              <a:ext uri="{FF2B5EF4-FFF2-40B4-BE49-F238E27FC236}">
                                <a16:creationId xmlns:a16="http://schemas.microsoft.com/office/drawing/2014/main" id="{21D84BD3-E9CC-8D46-A6DF-4737722D196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382713" y="3051741"/>
                            <a:ext cx="2728912" cy="23193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982119-6F22-0245-B03A-F898D0546390}"/>
                  </a:ext>
                </a:extLst>
              </p:cNvPr>
              <p:cNvSpPr txBox="1"/>
              <p:nvPr/>
            </p:nvSpPr>
            <p:spPr>
              <a:xfrm>
                <a:off x="1255131" y="2599336"/>
                <a:ext cx="380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i="1" dirty="0"/>
                  <a:t>Linear Elastic Structural Mechanics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3FCE99-3E04-E346-AEC3-2E4F139954C5}"/>
                  </a:ext>
                </a:extLst>
              </p:cNvPr>
              <p:cNvSpPr txBox="1"/>
              <p:nvPr/>
            </p:nvSpPr>
            <p:spPr>
              <a:xfrm>
                <a:off x="2500549" y="4756765"/>
                <a:ext cx="2771003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Fluids solve provides static  n</a:t>
                </a:r>
                <a:r>
                  <a:rPr lang="en-US" sz="1600" b="1" baseline="30000" dirty="0"/>
                  <a:t>1/2</a:t>
                </a:r>
                <a:r>
                  <a:rPr lang="en-US" sz="1600" b="1" dirty="0"/>
                  <a:t> pressure (surface)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2EC32AA-0618-E44E-9231-540C18557CD3}"/>
                </a:ext>
              </a:extLst>
            </p:cNvPr>
            <p:cNvCxnSpPr/>
            <p:nvPr/>
          </p:nvCxnSpPr>
          <p:spPr>
            <a:xfrm flipV="1">
              <a:off x="730452" y="3657240"/>
              <a:ext cx="648040" cy="73392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BB6DFA-2D6E-574A-B0A5-88D7D342DED3}"/>
                </a:ext>
              </a:extLst>
            </p:cNvPr>
            <p:cNvCxnSpPr/>
            <p:nvPr/>
          </p:nvCxnSpPr>
          <p:spPr>
            <a:xfrm flipV="1">
              <a:off x="1907352" y="3657240"/>
              <a:ext cx="648040" cy="73392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B23BDA-2DC9-C145-B1D7-9E163933C616}"/>
              </a:ext>
            </a:extLst>
          </p:cNvPr>
          <p:cNvGrpSpPr/>
          <p:nvPr/>
        </p:nvGrpSpPr>
        <p:grpSpPr>
          <a:xfrm>
            <a:off x="1388188" y="2944768"/>
            <a:ext cx="4867781" cy="2953647"/>
            <a:chOff x="2194801" y="3049644"/>
            <a:chExt cx="4867781" cy="295364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B926E8-8367-B149-92FA-4C7E562DE62A}"/>
                </a:ext>
              </a:extLst>
            </p:cNvPr>
            <p:cNvGrpSpPr/>
            <p:nvPr/>
          </p:nvGrpSpPr>
          <p:grpSpPr>
            <a:xfrm>
              <a:off x="2194801" y="3049644"/>
              <a:ext cx="4237914" cy="2953647"/>
              <a:chOff x="363817" y="3219476"/>
              <a:chExt cx="4237914" cy="295364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947108E-C93E-BA4F-AFA7-0C9A7EE0AFC0}"/>
                  </a:ext>
                </a:extLst>
              </p:cNvPr>
              <p:cNvGrpSpPr/>
              <p:nvPr/>
            </p:nvGrpSpPr>
            <p:grpSpPr>
              <a:xfrm>
                <a:off x="363817" y="3219476"/>
                <a:ext cx="4237914" cy="2953647"/>
                <a:chOff x="1033638" y="2554905"/>
                <a:chExt cx="4237914" cy="2953647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30F7C2C-645D-4242-948C-CAEB335B230C}"/>
                    </a:ext>
                  </a:extLst>
                </p:cNvPr>
                <p:cNvSpPr/>
                <p:nvPr/>
              </p:nvSpPr>
              <p:spPr>
                <a:xfrm>
                  <a:off x="1033638" y="2554905"/>
                  <a:ext cx="4237914" cy="2953647"/>
                </a:xfrm>
                <a:prstGeom prst="rect">
                  <a:avLst/>
                </a:prstGeom>
                <a:ln w="76200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C9130380-A1AC-8B44-B483-833C2F1F556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2012" y="3080092"/>
                <a:ext cx="2728913" cy="22590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778000" imgH="1473200" progId="Equation.3">
                        <p:embed/>
                      </p:oleObj>
                    </mc:Choice>
                    <mc:Fallback>
                      <p:oleObj name="Equation" r:id="rId4" imgW="1778000" imgH="1473200" progId="Equation.3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C9130380-A1AC-8B44-B483-833C2F1F556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82012" y="3080092"/>
                              <a:ext cx="2728913" cy="22590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DE97B2B-6D00-1B45-94C8-4AE78D39860A}"/>
                    </a:ext>
                  </a:extLst>
                </p:cNvPr>
                <p:cNvSpPr txBox="1"/>
                <p:nvPr/>
              </p:nvSpPr>
              <p:spPr>
                <a:xfrm>
                  <a:off x="1255131" y="2599336"/>
                  <a:ext cx="28264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charset="2"/>
                    <a:buChar char="q"/>
                  </a:pPr>
                  <a:r>
                    <a:rPr lang="en-US" b="1" i="1" dirty="0"/>
                    <a:t>Mesh Motion Mechanics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3418D8-638D-2745-95C3-3843CD9FC4CA}"/>
                    </a:ext>
                  </a:extLst>
                </p:cNvPr>
                <p:cNvSpPr txBox="1"/>
                <p:nvPr/>
              </p:nvSpPr>
              <p:spPr>
                <a:xfrm>
                  <a:off x="2500549" y="4756765"/>
                  <a:ext cx="2771003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/>
                    <a:t>SM solve provides displacements (surface)</a:t>
                  </a:r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4A3E6A-E9A0-054B-A93D-2B636D181945}"/>
                  </a:ext>
                </a:extLst>
              </p:cNvPr>
              <p:cNvCxnSpPr/>
              <p:nvPr/>
            </p:nvCxnSpPr>
            <p:spPr>
              <a:xfrm flipV="1">
                <a:off x="730452" y="3657240"/>
                <a:ext cx="648040" cy="7339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ot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2B3C83F-C2C3-5045-83C1-423CF5628F07}"/>
                  </a:ext>
                </a:extLst>
              </p:cNvPr>
              <p:cNvCxnSpPr/>
              <p:nvPr/>
            </p:nvCxnSpPr>
            <p:spPr>
              <a:xfrm flipV="1">
                <a:off x="1907352" y="3657240"/>
                <a:ext cx="648040" cy="7339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ot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CA2190-DBCD-FC49-A501-522144C36420}"/>
                </a:ext>
              </a:extLst>
            </p:cNvPr>
            <p:cNvSpPr txBox="1"/>
            <p:nvPr/>
          </p:nvSpPr>
          <p:spPr>
            <a:xfrm>
              <a:off x="4291579" y="3636552"/>
              <a:ext cx="2771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Lame’ constants </a:t>
              </a:r>
            </a:p>
          </p:txBody>
        </p:sp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2E0BFAC5-126F-0242-B44B-5925E4EDC8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32946" y="3497974"/>
            <a:ext cx="490872" cy="661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92100" imgH="393700" progId="Equation.3">
                    <p:embed/>
                  </p:oleObj>
                </mc:Choice>
                <mc:Fallback>
                  <p:oleObj name="Equation" r:id="rId6" imgW="292100" imgH="393700" progId="Equation.3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2E0BFAC5-126F-0242-B44B-5925E4EDC8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932946" y="3497974"/>
                          <a:ext cx="490872" cy="6616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FD89DC1-3A7F-C644-86C8-71326A0AEEAD}"/>
              </a:ext>
            </a:extLst>
          </p:cNvPr>
          <p:cNvSpPr txBox="1"/>
          <p:nvPr/>
        </p:nvSpPr>
        <p:spPr>
          <a:xfrm>
            <a:off x="8621484" y="73479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u="sng" dirty="0"/>
              <a:t>Info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density (top; water is blue)</a:t>
            </a:r>
          </a:p>
          <a:p>
            <a:pPr algn="l"/>
            <a:r>
              <a:rPr lang="en-US" dirty="0"/>
              <a:t>static pressure (bottom) </a:t>
            </a:r>
          </a:p>
          <a:p>
            <a:pPr algn="l"/>
            <a:r>
              <a:rPr lang="en-US" dirty="0"/>
              <a:t>– roughly ten seconds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302FF-6635-16DA-AB3B-FC011C3302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31" y="1855852"/>
            <a:ext cx="4343400" cy="452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320319-3C10-81A8-8C0C-26C6CCD7EF4A}"/>
              </a:ext>
            </a:extLst>
          </p:cNvPr>
          <p:cNvSpPr txBox="1"/>
          <p:nvPr/>
        </p:nvSpPr>
        <p:spPr>
          <a:xfrm>
            <a:off x="240030" y="63779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PDE-based where stress is modeled (above elastic) with special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511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A65A-0AFB-544B-83DF-8E7DB0FF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Fluid/Structure Interaction (FSI)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7A819-8938-7444-ADEE-79C3BC63F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6554-02DC-A64A-AE6E-CF3ECEA8B6D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6291943" cy="46101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FSI drives coupling between the solid body structural response, the fluid mechanics (force and loadings), and the mesh smoothing scheme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66A47-D829-0642-9540-1C05664D0A31}"/>
              </a:ext>
            </a:extLst>
          </p:cNvPr>
          <p:cNvSpPr txBox="1"/>
          <p:nvPr/>
        </p:nvSpPr>
        <p:spPr>
          <a:xfrm>
            <a:off x="8948058" y="65151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dirty="0"/>
              <a:t>Wave Generator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1A54C-BA43-AE4A-B96B-D72A770A1CD6}"/>
              </a:ext>
            </a:extLst>
          </p:cNvPr>
          <p:cNvGrpSpPr/>
          <p:nvPr/>
        </p:nvGrpSpPr>
        <p:grpSpPr>
          <a:xfrm>
            <a:off x="583424" y="2584452"/>
            <a:ext cx="4237914" cy="2953647"/>
            <a:chOff x="363817" y="3219476"/>
            <a:chExt cx="4237914" cy="29536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F4FBA3-BA99-5F4E-9EEC-F472A37F5D72}"/>
                </a:ext>
              </a:extLst>
            </p:cNvPr>
            <p:cNvGrpSpPr/>
            <p:nvPr/>
          </p:nvGrpSpPr>
          <p:grpSpPr>
            <a:xfrm>
              <a:off x="363817" y="3219476"/>
              <a:ext cx="4237914" cy="2953647"/>
              <a:chOff x="1033638" y="2554905"/>
              <a:chExt cx="4237914" cy="295364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9C9FDD-2654-8F4A-9971-9891C9156715}"/>
                  </a:ext>
                </a:extLst>
              </p:cNvPr>
              <p:cNvSpPr/>
              <p:nvPr/>
            </p:nvSpPr>
            <p:spPr>
              <a:xfrm>
                <a:off x="1033638" y="2554905"/>
                <a:ext cx="4237914" cy="2953647"/>
              </a:xfrm>
              <a:prstGeom prst="rect">
                <a:avLst/>
              </a:prstGeom>
              <a:ln w="7620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21D84BD3-E9CC-8D46-A6DF-4737722D19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82713" y="3051741"/>
              <a:ext cx="2728912" cy="2319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1778000" imgH="1511300" progId="Equation.3">
                      <p:embed/>
                    </p:oleObj>
                  </mc:Choice>
                  <mc:Fallback>
                    <p:oleObj name="Equation" r:id="rId2" imgW="1778000" imgH="1511300" progId="Equation.3">
                      <p:embed/>
                      <p:pic>
                        <p:nvPicPr>
                          <p:cNvPr id="12" name="Object 11">
                            <a:extLst>
                              <a:ext uri="{FF2B5EF4-FFF2-40B4-BE49-F238E27FC236}">
                                <a16:creationId xmlns:a16="http://schemas.microsoft.com/office/drawing/2014/main" id="{21D84BD3-E9CC-8D46-A6DF-4737722D196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382713" y="3051741"/>
                            <a:ext cx="2728912" cy="23193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982119-6F22-0245-B03A-F898D0546390}"/>
                  </a:ext>
                </a:extLst>
              </p:cNvPr>
              <p:cNvSpPr txBox="1"/>
              <p:nvPr/>
            </p:nvSpPr>
            <p:spPr>
              <a:xfrm>
                <a:off x="1255131" y="2599336"/>
                <a:ext cx="3801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q"/>
                </a:pPr>
                <a:r>
                  <a:rPr lang="en-US" b="1" i="1" dirty="0"/>
                  <a:t>Linear Elastic Structural Mechanics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3FCE99-3E04-E346-AEC3-2E4F139954C5}"/>
                  </a:ext>
                </a:extLst>
              </p:cNvPr>
              <p:cNvSpPr txBox="1"/>
              <p:nvPr/>
            </p:nvSpPr>
            <p:spPr>
              <a:xfrm>
                <a:off x="2500549" y="4756765"/>
                <a:ext cx="2771003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Fluids solve provides static  n</a:t>
                </a:r>
                <a:r>
                  <a:rPr lang="en-US" sz="1600" b="1" baseline="30000" dirty="0"/>
                  <a:t>1/2</a:t>
                </a:r>
                <a:r>
                  <a:rPr lang="en-US" sz="1600" b="1" dirty="0"/>
                  <a:t> pressure (surface)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2EC32AA-0618-E44E-9231-540C18557CD3}"/>
                </a:ext>
              </a:extLst>
            </p:cNvPr>
            <p:cNvCxnSpPr/>
            <p:nvPr/>
          </p:nvCxnSpPr>
          <p:spPr>
            <a:xfrm flipV="1">
              <a:off x="730452" y="3657240"/>
              <a:ext cx="648040" cy="73392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BB6DFA-2D6E-574A-B0A5-88D7D342DED3}"/>
                </a:ext>
              </a:extLst>
            </p:cNvPr>
            <p:cNvCxnSpPr/>
            <p:nvPr/>
          </p:nvCxnSpPr>
          <p:spPr>
            <a:xfrm flipV="1">
              <a:off x="1907352" y="3657240"/>
              <a:ext cx="648040" cy="73392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B23BDA-2DC9-C145-B1D7-9E163933C616}"/>
              </a:ext>
            </a:extLst>
          </p:cNvPr>
          <p:cNvGrpSpPr/>
          <p:nvPr/>
        </p:nvGrpSpPr>
        <p:grpSpPr>
          <a:xfrm>
            <a:off x="1388188" y="2944768"/>
            <a:ext cx="4867781" cy="2953647"/>
            <a:chOff x="2194801" y="3049644"/>
            <a:chExt cx="4867781" cy="295364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B926E8-8367-B149-92FA-4C7E562DE62A}"/>
                </a:ext>
              </a:extLst>
            </p:cNvPr>
            <p:cNvGrpSpPr/>
            <p:nvPr/>
          </p:nvGrpSpPr>
          <p:grpSpPr>
            <a:xfrm>
              <a:off x="2194801" y="3049644"/>
              <a:ext cx="4237914" cy="2953647"/>
              <a:chOff x="363817" y="3219476"/>
              <a:chExt cx="4237914" cy="295364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947108E-C93E-BA4F-AFA7-0C9A7EE0AFC0}"/>
                  </a:ext>
                </a:extLst>
              </p:cNvPr>
              <p:cNvGrpSpPr/>
              <p:nvPr/>
            </p:nvGrpSpPr>
            <p:grpSpPr>
              <a:xfrm>
                <a:off x="363817" y="3219476"/>
                <a:ext cx="4237914" cy="2953647"/>
                <a:chOff x="1033638" y="2554905"/>
                <a:chExt cx="4237914" cy="2953647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30F7C2C-645D-4242-948C-CAEB335B230C}"/>
                    </a:ext>
                  </a:extLst>
                </p:cNvPr>
                <p:cNvSpPr/>
                <p:nvPr/>
              </p:nvSpPr>
              <p:spPr>
                <a:xfrm>
                  <a:off x="1033638" y="2554905"/>
                  <a:ext cx="4237914" cy="2953647"/>
                </a:xfrm>
                <a:prstGeom prst="rect">
                  <a:avLst/>
                </a:prstGeom>
                <a:ln w="76200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23" name="Object 22">
                  <a:extLst>
                    <a:ext uri="{FF2B5EF4-FFF2-40B4-BE49-F238E27FC236}">
                      <a16:creationId xmlns:a16="http://schemas.microsoft.com/office/drawing/2014/main" id="{C9130380-A1AC-8B44-B483-833C2F1F556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2012" y="3080092"/>
                <a:ext cx="2728913" cy="22590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778000" imgH="1473200" progId="Equation.3">
                        <p:embed/>
                      </p:oleObj>
                    </mc:Choice>
                    <mc:Fallback>
                      <p:oleObj name="Equation" r:id="rId4" imgW="1778000" imgH="1473200" progId="Equation.3">
                        <p:embed/>
                        <p:pic>
                          <p:nvPicPr>
                            <p:cNvPr id="23" name="Object 22">
                              <a:extLst>
                                <a:ext uri="{FF2B5EF4-FFF2-40B4-BE49-F238E27FC236}">
                                  <a16:creationId xmlns:a16="http://schemas.microsoft.com/office/drawing/2014/main" id="{C9130380-A1AC-8B44-B483-833C2F1F556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82012" y="3080092"/>
                              <a:ext cx="2728913" cy="22590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DE97B2B-6D00-1B45-94C8-4AE78D39860A}"/>
                    </a:ext>
                  </a:extLst>
                </p:cNvPr>
                <p:cNvSpPr txBox="1"/>
                <p:nvPr/>
              </p:nvSpPr>
              <p:spPr>
                <a:xfrm>
                  <a:off x="1255131" y="2599336"/>
                  <a:ext cx="28264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charset="2"/>
                    <a:buChar char="q"/>
                  </a:pPr>
                  <a:r>
                    <a:rPr lang="en-US" b="1" i="1" dirty="0"/>
                    <a:t>Mesh Motion Mechanics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13418D8-638D-2745-95C3-3843CD9FC4CA}"/>
                    </a:ext>
                  </a:extLst>
                </p:cNvPr>
                <p:cNvSpPr txBox="1"/>
                <p:nvPr/>
              </p:nvSpPr>
              <p:spPr>
                <a:xfrm>
                  <a:off x="2500549" y="4756765"/>
                  <a:ext cx="2771003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/>
                    <a:t>SM solve provides displacements (surface)</a:t>
                  </a:r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24A3E6A-E9A0-054B-A93D-2B636D181945}"/>
                  </a:ext>
                </a:extLst>
              </p:cNvPr>
              <p:cNvCxnSpPr/>
              <p:nvPr/>
            </p:nvCxnSpPr>
            <p:spPr>
              <a:xfrm flipV="1">
                <a:off x="730452" y="3657240"/>
                <a:ext cx="648040" cy="7339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ot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2B3C83F-C2C3-5045-83C1-423CF5628F07}"/>
                  </a:ext>
                </a:extLst>
              </p:cNvPr>
              <p:cNvCxnSpPr/>
              <p:nvPr/>
            </p:nvCxnSpPr>
            <p:spPr>
              <a:xfrm flipV="1">
                <a:off x="1907352" y="3657240"/>
                <a:ext cx="648040" cy="7339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ot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CA2190-DBCD-FC49-A501-522144C36420}"/>
                </a:ext>
              </a:extLst>
            </p:cNvPr>
            <p:cNvSpPr txBox="1"/>
            <p:nvPr/>
          </p:nvSpPr>
          <p:spPr>
            <a:xfrm>
              <a:off x="4291579" y="3636552"/>
              <a:ext cx="2771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Lame’ constants </a:t>
              </a:r>
            </a:p>
          </p:txBody>
        </p:sp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2E0BFAC5-126F-0242-B44B-5925E4EDC8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32946" y="3497974"/>
            <a:ext cx="490872" cy="6616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92100" imgH="393700" progId="Equation.3">
                    <p:embed/>
                  </p:oleObj>
                </mc:Choice>
                <mc:Fallback>
                  <p:oleObj name="Equation" r:id="rId6" imgW="292100" imgH="393700" progId="Equation.3">
                    <p:embed/>
                    <p:pic>
                      <p:nvPicPr>
                        <p:cNvPr id="18" name="Object 17">
                          <a:extLst>
                            <a:ext uri="{FF2B5EF4-FFF2-40B4-BE49-F238E27FC236}">
                              <a16:creationId xmlns:a16="http://schemas.microsoft.com/office/drawing/2014/main" id="{2E0BFAC5-126F-0242-B44B-5925E4EDC8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932946" y="3497974"/>
                          <a:ext cx="490872" cy="6616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FD89DC1-3A7F-C644-86C8-71326A0AEEAD}"/>
              </a:ext>
            </a:extLst>
          </p:cNvPr>
          <p:cNvSpPr txBox="1"/>
          <p:nvPr/>
        </p:nvSpPr>
        <p:spPr>
          <a:xfrm>
            <a:off x="8621484" y="73479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u="sng" dirty="0"/>
              <a:t>Info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density (top; water is blue)</a:t>
            </a:r>
          </a:p>
          <a:p>
            <a:pPr algn="l"/>
            <a:r>
              <a:rPr lang="en-US" dirty="0"/>
              <a:t>static pressure (bottom) </a:t>
            </a:r>
          </a:p>
          <a:p>
            <a:pPr algn="l"/>
            <a:r>
              <a:rPr lang="en-US" dirty="0"/>
              <a:t>– roughly ten seconds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302FF-6635-16DA-AB3B-FC011C3302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31" y="1855852"/>
            <a:ext cx="4343400" cy="452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55F1C7-8D2B-B895-55EA-814229EF2681}"/>
              </a:ext>
            </a:extLst>
          </p:cNvPr>
          <p:cNvSpPr txBox="1"/>
          <p:nvPr/>
        </p:nvSpPr>
        <p:spPr>
          <a:xfrm>
            <a:off x="179614" y="6286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r>
              <a:rPr lang="en-US" dirty="0"/>
              <a:t>Smith et al. “Stable Neo-Hookean Flesh Simulation”, Pixar Animation Studios,</a:t>
            </a:r>
          </a:p>
          <a:p>
            <a:r>
              <a:rPr lang="en-US" dirty="0"/>
              <a:t>and “spring” approaches that connect opposing vertices of the element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92B7D1F-8A55-8FBF-50FD-B5E5B54879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064" y="2789813"/>
            <a:ext cx="7772400" cy="34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D0CF05-D9A9-C7CA-728D-A4F2F34A8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18" y="1946821"/>
            <a:ext cx="7772400" cy="4911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92CE2-D8E6-4DC8-6840-2A9CBCBC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Analogy: Model the mesh by connected springs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1DDF67-39D1-0CB6-EFDF-42B72FD02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41F86-2761-0B1B-77E4-419DC6ECB9A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Rather than solve a PDE with a modified stress model, the elements can be tied together by “springs”, see Yang et al, “</a:t>
            </a:r>
            <a:r>
              <a:rPr lang="en-US" dirty="0">
                <a:effectLst/>
              </a:rPr>
              <a:t>Improvement in the spring analogy mesh deformation method through the cell-center concept”, Aero. Science Tech. (2021)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Physics Analogy (as apposed to PDE-based)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D3D2D-73EC-3A44-64D1-5B84E94F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" y="2735864"/>
            <a:ext cx="5377399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6FBC5-1970-A476-B800-3805221A1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74" y="2252986"/>
            <a:ext cx="3454107" cy="42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Angles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7302</TotalTime>
  <Words>1457</Words>
  <Application>Microsoft Macintosh PowerPoint</Application>
  <PresentationFormat>Widescreen</PresentationFormat>
  <Paragraphs>198</Paragraphs>
  <Slides>25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Open Sans bold</vt:lpstr>
      <vt:lpstr>Wingdings</vt:lpstr>
      <vt:lpstr>Open Sans Light</vt:lpstr>
      <vt:lpstr>Courier New</vt:lpstr>
      <vt:lpstr>Symbol</vt:lpstr>
      <vt:lpstr>Open Sans</vt:lpstr>
      <vt:lpstr>Arial</vt:lpstr>
      <vt:lpstr>Calibri</vt:lpstr>
      <vt:lpstr>Sandia Angles</vt:lpstr>
      <vt:lpstr>Equation</vt:lpstr>
      <vt:lpstr>ME469: Mesh Motion Approaches</vt:lpstr>
      <vt:lpstr>Thus Far, Many Complex Applications: Multi-physics, Static-Mesh</vt:lpstr>
      <vt:lpstr>However, Many Applications in Which A Body Moves…..</vt:lpstr>
      <vt:lpstr>Moving Mesh Approaches</vt:lpstr>
      <vt:lpstr>Mesh Deformation and Mesh Smoothing</vt:lpstr>
      <vt:lpstr>A Note on Fluid/Structure Interaction (FSI)</vt:lpstr>
      <vt:lpstr>A Note on Fluid/Structure Interaction (FSI)</vt:lpstr>
      <vt:lpstr>A Note on Fluid/Structure Interaction (FSI)</vt:lpstr>
      <vt:lpstr>Physical Analogy: Model the mesh by connected springs</vt:lpstr>
      <vt:lpstr>A Note on Fluid/Structure Interaction (FSI)</vt:lpstr>
      <vt:lpstr>Geometric Conservative Law (GCL)</vt:lpstr>
      <vt:lpstr>Complexity: Mesh Inversion</vt:lpstr>
      <vt:lpstr>Sliding Mesh: Conceptual Description: Review</vt:lpstr>
      <vt:lpstr>Multiple Sliding Mesh: Geometry</vt:lpstr>
      <vt:lpstr>Halo-based Approach for Non-Conformal Interfaces: Vertex-Based</vt:lpstr>
      <vt:lpstr>Halo-based Approach for Non-Conformal Interfaces; CC-based</vt:lpstr>
      <vt:lpstr>Design-order Mesh Constructs for Non-Conformal Interfaces: Requires Prescribed Mesh Movement </vt:lpstr>
      <vt:lpstr>Shock Tube: Non-conformal Mesh</vt:lpstr>
      <vt:lpstr>What is there is non-prescribed mesh motion?</vt:lpstr>
      <vt:lpstr>Overset!</vt:lpstr>
      <vt:lpstr>Overset: Freedom for Generalized Motion</vt:lpstr>
      <vt:lpstr>Overset: Freedom for Generalized Motion</vt:lpstr>
      <vt:lpstr>Shock Tube: Overset Mesh</vt:lpstr>
      <vt:lpstr>Buoy Subjected to large Wave-Form Validation Benchmark: Explore Center of Mass</vt:lpstr>
      <vt:lpstr>Mesh Motion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Domino, Stefan Paul</cp:lastModifiedBy>
  <cp:revision>581</cp:revision>
  <cp:lastPrinted>2023-05-22T16:11:39Z</cp:lastPrinted>
  <dcterms:created xsi:type="dcterms:W3CDTF">2018-07-21T13:25:45Z</dcterms:created>
  <dcterms:modified xsi:type="dcterms:W3CDTF">2023-06-06T21:01:27Z</dcterms:modified>
</cp:coreProperties>
</file>